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0" r:id="rId1"/>
    <p:sldMasterId id="2147483659" r:id="rId2"/>
  </p:sldMasterIdLst>
  <p:notesMasterIdLst>
    <p:notesMasterId r:id="rId32"/>
  </p:notesMasterIdLst>
  <p:handoutMasterIdLst>
    <p:handoutMasterId r:id="rId33"/>
  </p:handoutMasterIdLst>
  <p:sldIdLst>
    <p:sldId id="451" r:id="rId3"/>
    <p:sldId id="500" r:id="rId4"/>
    <p:sldId id="504" r:id="rId5"/>
    <p:sldId id="510" r:id="rId6"/>
    <p:sldId id="549" r:id="rId7"/>
    <p:sldId id="550" r:id="rId8"/>
    <p:sldId id="551" r:id="rId9"/>
    <p:sldId id="552" r:id="rId10"/>
    <p:sldId id="558" r:id="rId11"/>
    <p:sldId id="553" r:id="rId12"/>
    <p:sldId id="554" r:id="rId13"/>
    <p:sldId id="555" r:id="rId14"/>
    <p:sldId id="556" r:id="rId15"/>
    <p:sldId id="557" r:id="rId16"/>
    <p:sldId id="548" r:id="rId17"/>
    <p:sldId id="511" r:id="rId18"/>
    <p:sldId id="514" r:id="rId19"/>
    <p:sldId id="542" r:id="rId20"/>
    <p:sldId id="547" r:id="rId21"/>
    <p:sldId id="546" r:id="rId22"/>
    <p:sldId id="543" r:id="rId23"/>
    <p:sldId id="530" r:id="rId24"/>
    <p:sldId id="540" r:id="rId25"/>
    <p:sldId id="529" r:id="rId26"/>
    <p:sldId id="516" r:id="rId27"/>
    <p:sldId id="523" r:id="rId28"/>
    <p:sldId id="515" r:id="rId29"/>
    <p:sldId id="518" r:id="rId30"/>
    <p:sldId id="512" r:id="rId31"/>
  </p:sldIdLst>
  <p:sldSz cx="9144000" cy="6858000" type="screen4x3"/>
  <p:notesSz cx="7010400" cy="9296400"/>
  <p:defaultTextStyle>
    <a:defPPr>
      <a:defRPr lang="en-US"/>
    </a:defPPr>
    <a:lvl1pPr algn="l" defTabSz="457200" rtl="0" fontAlgn="base">
      <a:spcBef>
        <a:spcPct val="0"/>
      </a:spcBef>
      <a:spcAft>
        <a:spcPct val="0"/>
      </a:spcAft>
      <a:defRPr b="1" kern="1200">
        <a:solidFill>
          <a:schemeClr val="tx1"/>
        </a:solidFill>
        <a:latin typeface="Arial" charset="0"/>
        <a:ea typeface="+mn-ea"/>
        <a:cs typeface="Arial" charset="0"/>
      </a:defRPr>
    </a:lvl1pPr>
    <a:lvl2pPr marL="457200" algn="l" defTabSz="457200" rtl="0" fontAlgn="base">
      <a:spcBef>
        <a:spcPct val="0"/>
      </a:spcBef>
      <a:spcAft>
        <a:spcPct val="0"/>
      </a:spcAft>
      <a:defRPr b="1" kern="1200">
        <a:solidFill>
          <a:schemeClr val="tx1"/>
        </a:solidFill>
        <a:latin typeface="Arial" charset="0"/>
        <a:ea typeface="+mn-ea"/>
        <a:cs typeface="Arial" charset="0"/>
      </a:defRPr>
    </a:lvl2pPr>
    <a:lvl3pPr marL="914400" algn="l" defTabSz="457200" rtl="0" fontAlgn="base">
      <a:spcBef>
        <a:spcPct val="0"/>
      </a:spcBef>
      <a:spcAft>
        <a:spcPct val="0"/>
      </a:spcAft>
      <a:defRPr b="1" kern="1200">
        <a:solidFill>
          <a:schemeClr val="tx1"/>
        </a:solidFill>
        <a:latin typeface="Arial" charset="0"/>
        <a:ea typeface="+mn-ea"/>
        <a:cs typeface="Arial" charset="0"/>
      </a:defRPr>
    </a:lvl3pPr>
    <a:lvl4pPr marL="1371600" algn="l" defTabSz="457200" rtl="0" fontAlgn="base">
      <a:spcBef>
        <a:spcPct val="0"/>
      </a:spcBef>
      <a:spcAft>
        <a:spcPct val="0"/>
      </a:spcAft>
      <a:defRPr b="1" kern="1200">
        <a:solidFill>
          <a:schemeClr val="tx1"/>
        </a:solidFill>
        <a:latin typeface="Arial" charset="0"/>
        <a:ea typeface="+mn-ea"/>
        <a:cs typeface="Arial" charset="0"/>
      </a:defRPr>
    </a:lvl4pPr>
    <a:lvl5pPr marL="18288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B86A04F-BAA8-4F0B-8763-1529A75A124D}">
          <p14:sldIdLst>
            <p14:sldId id="451"/>
            <p14:sldId id="500"/>
            <p14:sldId id="504"/>
            <p14:sldId id="510"/>
            <p14:sldId id="549"/>
            <p14:sldId id="550"/>
            <p14:sldId id="551"/>
            <p14:sldId id="552"/>
            <p14:sldId id="558"/>
            <p14:sldId id="553"/>
            <p14:sldId id="554"/>
            <p14:sldId id="555"/>
            <p14:sldId id="556"/>
            <p14:sldId id="557"/>
            <p14:sldId id="548"/>
            <p14:sldId id="511"/>
            <p14:sldId id="514"/>
            <p14:sldId id="542"/>
            <p14:sldId id="547"/>
            <p14:sldId id="546"/>
            <p14:sldId id="543"/>
            <p14:sldId id="530"/>
            <p14:sldId id="540"/>
            <p14:sldId id="529"/>
            <p14:sldId id="516"/>
            <p14:sldId id="523"/>
            <p14:sldId id="515"/>
            <p14:sldId id="518"/>
            <p14:sldId id="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352"/>
    <a:srgbClr val="800000"/>
    <a:srgbClr val="A51C30"/>
    <a:srgbClr val="898989"/>
    <a:srgbClr val="E7DABF"/>
    <a:srgbClr val="BAC5C6"/>
    <a:srgbClr val="FFFFFF"/>
    <a:srgbClr val="EEECE1"/>
    <a:srgbClr val="B51E34"/>
    <a:srgbClr val="E3D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6271" autoAdjust="0"/>
  </p:normalViewPr>
  <p:slideViewPr>
    <p:cSldViewPr snapToObjects="1">
      <p:cViewPr varScale="1">
        <p:scale>
          <a:sx n="110" d="100"/>
          <a:sy n="110" d="100"/>
        </p:scale>
        <p:origin x="2220" y="78"/>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p:cViewPr>
        <p:scale>
          <a:sx n="120" d="100"/>
          <a:sy n="120" d="100"/>
        </p:scale>
        <p:origin x="-1146" y="29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cs typeface="+mn-cs"/>
              </a:defRPr>
            </a:lvl1pPr>
          </a:lstStyle>
          <a:p>
            <a:pPr>
              <a:defRPr/>
            </a:pPr>
            <a:endParaRPr lang="en-US" dirty="0"/>
          </a:p>
        </p:txBody>
      </p:sp>
      <p:sp>
        <p:nvSpPr>
          <p:cNvPr id="2867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cs typeface="+mn-cs"/>
              </a:defRPr>
            </a:lvl1pPr>
          </a:lstStyle>
          <a:p>
            <a:pPr>
              <a:defRPr/>
            </a:pPr>
            <a:fld id="{3AF6D90F-06E0-4E69-8E00-AA6E8FF820CA}" type="datetime1">
              <a:rPr lang="en-US"/>
              <a:pPr>
                <a:defRPr/>
              </a:pPr>
              <a:t>4/11/2018</a:t>
            </a:fld>
            <a:endParaRPr lang="en-US" dirty="0"/>
          </a:p>
        </p:txBody>
      </p:sp>
      <p:sp>
        <p:nvSpPr>
          <p:cNvPr id="2867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cs typeface="+mn-cs"/>
              </a:defRPr>
            </a:lvl1pPr>
          </a:lstStyle>
          <a:p>
            <a:pPr>
              <a:defRPr/>
            </a:pPr>
            <a:endParaRPr lang="en-US" dirty="0"/>
          </a:p>
        </p:txBody>
      </p:sp>
      <p:sp>
        <p:nvSpPr>
          <p:cNvPr id="2867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cs typeface="+mn-cs"/>
              </a:defRPr>
            </a:lvl1pPr>
          </a:lstStyle>
          <a:p>
            <a:pPr>
              <a:defRPr/>
            </a:pPr>
            <a:fld id="{9C5B1389-3754-4E30-B7B9-23AEA2FCAB13}" type="slidenum">
              <a:rPr lang="en-US"/>
              <a:pPr>
                <a:defRPr/>
              </a:pPr>
              <a:t>‹#›</a:t>
            </a:fld>
            <a:endParaRPr lang="en-US" dirty="0"/>
          </a:p>
        </p:txBody>
      </p:sp>
    </p:spTree>
    <p:extLst>
      <p:ext uri="{BB962C8B-B14F-4D97-AF65-F5344CB8AC3E}">
        <p14:creationId xmlns:p14="http://schemas.microsoft.com/office/powerpoint/2010/main" val="206860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b="0">
                <a:latin typeface="Calibri" pitchFamily="34" charset="0"/>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b="0">
                <a:latin typeface="+mn-lt"/>
                <a:cs typeface="+mn-cs"/>
              </a:defRPr>
            </a:lvl1pPr>
          </a:lstStyle>
          <a:p>
            <a:pPr>
              <a:defRPr/>
            </a:pPr>
            <a:fld id="{79E616A2-5658-4DB5-A6CA-9A703DF74881}" type="datetime1">
              <a:rPr lang="en-US"/>
              <a:pPr>
                <a:defRPr/>
              </a:pPr>
              <a:t>4/11/2018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b="0">
                <a:latin typeface="Calibri"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b="0">
                <a:latin typeface="+mn-lt"/>
                <a:cs typeface="+mn-cs"/>
              </a:defRPr>
            </a:lvl1pPr>
          </a:lstStyle>
          <a:p>
            <a:pPr>
              <a:defRPr/>
            </a:pPr>
            <a:fld id="{3AB1A17B-551D-4B90-8B61-B7B53292EC5D}" type="slidenum">
              <a:rPr lang="en-US"/>
              <a:pPr>
                <a:defRPr/>
              </a:pPr>
              <a:t>‹#›</a:t>
            </a:fld>
            <a:endParaRPr lang="en-US" dirty="0"/>
          </a:p>
        </p:txBody>
      </p:sp>
    </p:spTree>
    <p:extLst>
      <p:ext uri="{BB962C8B-B14F-4D97-AF65-F5344CB8AC3E}">
        <p14:creationId xmlns:p14="http://schemas.microsoft.com/office/powerpoint/2010/main" val="2626276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UIT Title Slide">
    <p:spTree>
      <p:nvGrpSpPr>
        <p:cNvPr id="1" name=""/>
        <p:cNvGrpSpPr/>
        <p:nvPr/>
      </p:nvGrpSpPr>
      <p:grpSpPr>
        <a:xfrm>
          <a:off x="0" y="0"/>
          <a:ext cx="0" cy="0"/>
          <a:chOff x="0" y="0"/>
          <a:chExt cx="0" cy="0"/>
        </a:xfrm>
      </p:grpSpPr>
      <p:sp>
        <p:nvSpPr>
          <p:cNvPr id="36867" name="Title Placeholder 1"/>
          <p:cNvSpPr>
            <a:spLocks noGrp="1"/>
          </p:cNvSpPr>
          <p:nvPr>
            <p:ph type="ctrTitle"/>
          </p:nvPr>
        </p:nvSpPr>
        <p:spPr>
          <a:xfrm>
            <a:off x="381000" y="2971800"/>
            <a:ext cx="8305800" cy="1470025"/>
          </a:xfrm>
        </p:spPr>
        <p:txBody>
          <a:bodyPr/>
          <a:lstStyle>
            <a:lvl1pPr algn="ctr">
              <a:defRPr sz="2400">
                <a:solidFill>
                  <a:schemeClr val="accent2"/>
                </a:solidFill>
              </a:defRPr>
            </a:lvl1pPr>
          </a:lstStyle>
          <a:p>
            <a:r>
              <a:rPr lang="en-US"/>
              <a:t>Click to edit Master title style</a:t>
            </a:r>
            <a:endParaRPr lang="en-US" dirty="0"/>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a:t>Click to edit Master subtitle style</a:t>
            </a:r>
            <a:endParaRPr lang="en-US" dirty="0"/>
          </a:p>
        </p:txBody>
      </p:sp>
      <p:pic>
        <p:nvPicPr>
          <p:cNvPr id="6" name="Picture 2" descr="C:\Users\sjf749\Documents\HUIT artwork\WEB_HUIT_LOGOS_PNG_HUIT_plain.png"/>
          <p:cNvPicPr>
            <a:picLocks noChangeAspect="1" noChangeArrowheads="1"/>
          </p:cNvPicPr>
          <p:nvPr userDrawn="1"/>
        </p:nvPicPr>
        <p:blipFill>
          <a:blip r:embed="rId3" cstate="print"/>
          <a:srcRect/>
          <a:stretch>
            <a:fillRect/>
          </a:stretch>
        </p:blipFill>
        <p:spPr bwMode="auto">
          <a:xfrm>
            <a:off x="310103" y="498894"/>
            <a:ext cx="3975850" cy="813351"/>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UIT Table with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dirty="0"/>
          </a:p>
        </p:txBody>
      </p:sp>
      <p:sp>
        <p:nvSpPr>
          <p:cNvPr id="10" name="Text Placeholder 9"/>
          <p:cNvSpPr>
            <a:spLocks noGrp="1"/>
          </p:cNvSpPr>
          <p:nvPr>
            <p:ph type="body" sz="quarter" idx="12"/>
          </p:nvPr>
        </p:nvSpPr>
        <p:spPr>
          <a:xfrm>
            <a:off x="457200" y="6324600"/>
            <a:ext cx="56388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Click to edit Master text styles</a:t>
            </a:r>
          </a:p>
        </p:txBody>
      </p:sp>
      <p:sp>
        <p:nvSpPr>
          <p:cNvPr id="4" name="Text Placeholder 3"/>
          <p:cNvSpPr>
            <a:spLocks noGrp="1"/>
          </p:cNvSpPr>
          <p:nvPr>
            <p:ph type="body" sz="quarter" idx="13"/>
          </p:nvPr>
        </p:nvSpPr>
        <p:spPr>
          <a:xfrm>
            <a:off x="457200" y="1295400"/>
            <a:ext cx="3276600" cy="4953000"/>
          </a:xfrm>
        </p:spPr>
        <p:txBody>
          <a:bodyPr/>
          <a:lstStyle>
            <a:lvl1pPr marL="0" indent="0">
              <a:buNone/>
              <a:defRPr/>
            </a:lvl1pPr>
          </a:lstStyle>
          <a:p>
            <a:pPr lvl="0"/>
            <a:r>
              <a:rPr lang="en-US"/>
              <a:t>Click to edit Master text styles</a:t>
            </a:r>
          </a:p>
        </p:txBody>
      </p:sp>
      <p:sp>
        <p:nvSpPr>
          <p:cNvPr id="6" name="Table Placeholder 5"/>
          <p:cNvSpPr>
            <a:spLocks noGrp="1"/>
          </p:cNvSpPr>
          <p:nvPr>
            <p:ph type="tbl" sz="quarter" idx="14" hasCustomPrompt="1"/>
          </p:nvPr>
        </p:nvSpPr>
        <p:spPr>
          <a:xfrm>
            <a:off x="3810000" y="1295400"/>
            <a:ext cx="4953000" cy="4953000"/>
          </a:xfrm>
        </p:spPr>
        <p:txBody>
          <a:bodyPr/>
          <a:lstStyle/>
          <a:p>
            <a:r>
              <a:rPr lang="en-US" dirty="0"/>
              <a:t>Click icon to add a table</a:t>
            </a:r>
          </a:p>
        </p:txBody>
      </p:sp>
    </p:spTree>
    <p:extLst>
      <p:ext uri="{BB962C8B-B14F-4D97-AF65-F5344CB8AC3E}">
        <p14:creationId xmlns:p14="http://schemas.microsoft.com/office/powerpoint/2010/main" val="231488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vl1pPr>
          </a:lstStyle>
          <a:p>
            <a:r>
              <a:rPr lang="en-US" dirty="0"/>
              <a:t>Click to edit Master title style</a:t>
            </a:r>
            <a:br>
              <a:rPr lang="en-US" dirty="0"/>
            </a:br>
            <a:endParaRPr lang="en-US" dirty="0"/>
          </a:p>
        </p:txBody>
      </p:sp>
      <p:sp>
        <p:nvSpPr>
          <p:cNvPr id="3" name="Slide Number Placeholder 2"/>
          <p:cNvSpPr>
            <a:spLocks noGrp="1"/>
          </p:cNvSpPr>
          <p:nvPr>
            <p:ph type="sldNum" sz="quarter" idx="10"/>
          </p:nvPr>
        </p:nvSpPr>
        <p:spPr/>
        <p:txBody>
          <a:bodyPr/>
          <a:lstStyle/>
          <a:p>
            <a:pPr>
              <a:defRPr/>
            </a:pPr>
            <a:fld id="{3D6EDCD8-B171-4E7C-B823-2B1A7255EFC5}"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UIT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p:spPr>
        <p:txBody>
          <a:bodyPr/>
          <a:lstStyle/>
          <a:p>
            <a:r>
              <a:rPr lang="en-US"/>
              <a:t>Click to edit Master title style</a:t>
            </a:r>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dirty="0"/>
          </a:p>
        </p:txBody>
      </p:sp>
      <p:sp>
        <p:nvSpPr>
          <p:cNvPr id="10" name="Text Placeholder 9"/>
          <p:cNvSpPr>
            <a:spLocks noGrp="1"/>
          </p:cNvSpPr>
          <p:nvPr>
            <p:ph type="body" sz="quarter" idx="12"/>
          </p:nvPr>
        </p:nvSpPr>
        <p:spPr>
          <a:xfrm>
            <a:off x="457200" y="6324600"/>
            <a:ext cx="56388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Click to edit Master text styles</a:t>
            </a:r>
          </a:p>
        </p:txBody>
      </p:sp>
      <p:sp>
        <p:nvSpPr>
          <p:cNvPr id="9" name="Table Placeholder 8"/>
          <p:cNvSpPr>
            <a:spLocks noGrp="1"/>
          </p:cNvSpPr>
          <p:nvPr>
            <p:ph type="tbl" sz="quarter" idx="13" hasCustomPrompt="1"/>
          </p:nvPr>
        </p:nvSpPr>
        <p:spPr>
          <a:xfrm>
            <a:off x="457200" y="1143000"/>
            <a:ext cx="8305800" cy="5029200"/>
          </a:xfrm>
        </p:spPr>
        <p:txBody>
          <a:bodyPr/>
          <a:lstStyle>
            <a:lvl1pPr>
              <a:defRPr baseline="0"/>
            </a:lvl1pPr>
          </a:lstStyle>
          <a:p>
            <a:r>
              <a:rPr lang="en-US" dirty="0"/>
              <a:t>Click icon to add a table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UIT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Picture Placeholder 5"/>
          <p:cNvSpPr>
            <a:spLocks noGrp="1"/>
          </p:cNvSpPr>
          <p:nvPr>
            <p:ph type="pic" sz="quarter" idx="11"/>
          </p:nvPr>
        </p:nvSpPr>
        <p:spPr>
          <a:xfrm>
            <a:off x="4648200" y="1219200"/>
            <a:ext cx="3962400" cy="4525963"/>
          </a:xfrm>
        </p:spPr>
        <p:txBody>
          <a:bodyPr/>
          <a:lstStyle/>
          <a:p>
            <a:r>
              <a:rPr lang="en-US" dirty="0"/>
              <a:t>Click icon to add picture</a:t>
            </a:r>
          </a:p>
        </p:txBody>
      </p:sp>
    </p:spTree>
    <p:extLst>
      <p:ext uri="{BB962C8B-B14F-4D97-AF65-F5344CB8AC3E}">
        <p14:creationId xmlns:p14="http://schemas.microsoft.com/office/powerpoint/2010/main" val="139031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tional Thank You slide">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ln/>
        </p:spPr>
        <p:txBody>
          <a:bodyPr/>
          <a:lstStyle>
            <a:lvl1pPr>
              <a:defRPr/>
            </a:lvl1pPr>
          </a:lstStyle>
          <a:p>
            <a:pPr>
              <a:defRPr/>
            </a:pPr>
            <a:fld id="{DEB59FC9-87D9-451F-8417-855905A59795}" type="slidenum">
              <a:rPr lang="en-US"/>
              <a:pPr>
                <a:defRPr/>
              </a:pPr>
              <a:t>‹#›</a:t>
            </a:fld>
            <a:endParaRPr lang="en-US" dirty="0"/>
          </a:p>
        </p:txBody>
      </p:sp>
      <p:pic>
        <p:nvPicPr>
          <p:cNvPr id="4" name="Picture 3" descr="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647" y="553071"/>
            <a:ext cx="3742960" cy="601400"/>
          </a:xfrm>
          <a:prstGeom prst="rect">
            <a:avLst/>
          </a:prstGeom>
        </p:spPr>
      </p:pic>
      <p:sp>
        <p:nvSpPr>
          <p:cNvPr id="5" name="TextBox 4"/>
          <p:cNvSpPr txBox="1"/>
          <p:nvPr userDrawn="1"/>
        </p:nvSpPr>
        <p:spPr>
          <a:xfrm>
            <a:off x="2891506" y="3124200"/>
            <a:ext cx="3509294" cy="769441"/>
          </a:xfrm>
          <a:prstGeom prst="rect">
            <a:avLst/>
          </a:prstGeom>
          <a:noFill/>
        </p:spPr>
        <p:txBody>
          <a:bodyPr wrap="none" rtlCol="0" anchor="ctr">
            <a:spAutoFit/>
          </a:bodyPr>
          <a:lstStyle/>
          <a:p>
            <a:r>
              <a:rPr lang="en-US" sz="4400" b="1" dirty="0">
                <a:solidFill>
                  <a:srgbClr val="8A162C"/>
                </a:solidFill>
                <a:latin typeface="Arial"/>
                <a:cs typeface="Arial"/>
              </a:rPr>
              <a:t>Thank you!  </a:t>
            </a:r>
            <a:endParaRPr lang="en-US" sz="4400" b="1" u="sng" dirty="0">
              <a:solidFill>
                <a:srgbClr val="8A162C"/>
              </a:solidFill>
              <a:latin typeface="Arial"/>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
    <p:spTree>
      <p:nvGrpSpPr>
        <p:cNvPr id="1" name=""/>
        <p:cNvGrpSpPr/>
        <p:nvPr/>
      </p:nvGrpSpPr>
      <p:grpSpPr>
        <a:xfrm>
          <a:off x="0" y="0"/>
          <a:ext cx="0" cy="0"/>
          <a:chOff x="0" y="0"/>
          <a:chExt cx="0" cy="0"/>
        </a:xfrm>
      </p:grpSpPr>
      <p:sp>
        <p:nvSpPr>
          <p:cNvPr id="38" name="Content Placeholder 37"/>
          <p:cNvSpPr>
            <a:spLocks noGrp="1"/>
          </p:cNvSpPr>
          <p:nvPr>
            <p:ph sz="quarter" idx="15"/>
          </p:nvPr>
        </p:nvSpPr>
        <p:spPr>
          <a:xfrm>
            <a:off x="685800" y="2057371"/>
            <a:ext cx="5029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6172200" y="2057371"/>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685800" y="1035419"/>
            <a:ext cx="7772400" cy="914403"/>
          </a:xfrm>
        </p:spPr>
        <p:txBody>
          <a:bodyPr/>
          <a:lstStyle>
            <a:lvl1pPr>
              <a:defRPr>
                <a:solidFill>
                  <a:srgbClr val="3C3D3E"/>
                </a:solidFill>
              </a:defRPr>
            </a:lvl1pPr>
          </a:lstStyle>
          <a:p>
            <a:r>
              <a:rPr lang="en-US" dirty="0"/>
              <a:t>click to edit master title style</a:t>
            </a:r>
          </a:p>
        </p:txBody>
      </p:sp>
      <p:sp>
        <p:nvSpPr>
          <p:cNvPr id="11" name="Text Placeholder 2"/>
          <p:cNvSpPr>
            <a:spLocks noGrp="1"/>
          </p:cNvSpPr>
          <p:nvPr>
            <p:ph type="body" idx="28" hasCustomPrompt="1"/>
          </p:nvPr>
        </p:nvSpPr>
        <p:spPr>
          <a:xfrm>
            <a:off x="685800" y="561955"/>
            <a:ext cx="7772400" cy="451948"/>
          </a:xfrm>
        </p:spPr>
        <p:txBody>
          <a:bodyPr anchor="t"/>
          <a:lstStyle>
            <a:lvl1pPr marL="0" indent="0">
              <a:lnSpc>
                <a:spcPct val="85000"/>
              </a:lnSpc>
              <a:spcBef>
                <a:spcPts val="0"/>
              </a:spcBef>
              <a:spcAft>
                <a:spcPts val="0"/>
              </a:spcAft>
              <a:buNone/>
              <a:defRPr sz="1400" b="1">
                <a:solidFill>
                  <a:srgbClr val="A6152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TextBox 7"/>
          <p:cNvSpPr txBox="1"/>
          <p:nvPr/>
        </p:nvSpPr>
        <p:spPr>
          <a:xfrm>
            <a:off x="8592290" y="6416014"/>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275036540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UIT Thank Yo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4" name="Text Placeholder 3"/>
          <p:cNvSpPr>
            <a:spLocks noGrp="1"/>
          </p:cNvSpPr>
          <p:nvPr>
            <p:ph type="body" sz="quarter" idx="10"/>
          </p:nvPr>
        </p:nvSpPr>
        <p:spPr>
          <a:xfrm>
            <a:off x="457200" y="4343400"/>
            <a:ext cx="8229600" cy="533400"/>
          </a:xfrm>
          <a:prstGeom prst="rect">
            <a:avLst/>
          </a:prstGeom>
        </p:spPr>
        <p:txBody>
          <a:bodyPr vert="horz"/>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Click to edit Master text styles</a:t>
            </a:r>
          </a:p>
        </p:txBody>
      </p:sp>
      <p:sp>
        <p:nvSpPr>
          <p:cNvPr id="6" name="Text Placeholder 5"/>
          <p:cNvSpPr>
            <a:spLocks noGrp="1"/>
          </p:cNvSpPr>
          <p:nvPr>
            <p:ph type="body" sz="quarter" idx="11"/>
          </p:nvPr>
        </p:nvSpPr>
        <p:spPr>
          <a:xfrm>
            <a:off x="457200" y="4953000"/>
            <a:ext cx="8229600" cy="304800"/>
          </a:xfrm>
          <a:prstGeom prst="rect">
            <a:avLst/>
          </a:prstGeom>
        </p:spPr>
        <p:txBody>
          <a:bodyPr vert="horz"/>
          <a:lstStyle>
            <a:lvl1pPr marL="0" indent="0" algn="ctr">
              <a:buNone/>
              <a:defRPr sz="1600" b="1">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197723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end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UIT 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lstStyle>
            <a:lvl1pPr>
              <a:defRPr sz="2400"/>
            </a:lvl1pPr>
          </a:lstStyle>
          <a:p>
            <a:r>
              <a:rPr lang="en-US" dirty="0"/>
              <a:t>Agenda slide (24 point)</a:t>
            </a:r>
          </a:p>
        </p:txBody>
      </p:sp>
      <p:sp>
        <p:nvSpPr>
          <p:cNvPr id="3" name="Content Placeholder 2"/>
          <p:cNvSpPr>
            <a:spLocks noGrp="1"/>
          </p:cNvSpPr>
          <p:nvPr>
            <p:ph idx="1"/>
          </p:nvPr>
        </p:nvSpPr>
        <p:spPr>
          <a:xfrm>
            <a:off x="457200" y="1219200"/>
            <a:ext cx="8229600" cy="4525963"/>
          </a:xfrm>
        </p:spPr>
        <p:txBody>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UIT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lstStyle>
            <a:lvl1pPr>
              <a:defRPr baseline="0"/>
            </a:lvl1pPr>
          </a:lstStyle>
          <a:p>
            <a:r>
              <a:rPr lang="en-US" dirty="0"/>
              <a:t>Headings are Arial 20 points</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Text Placeholder 5"/>
          <p:cNvSpPr>
            <a:spLocks noGrp="1"/>
          </p:cNvSpPr>
          <p:nvPr>
            <p:ph type="body" sz="quarter" idx="11"/>
          </p:nvPr>
        </p:nvSpPr>
        <p:spPr>
          <a:xfrm>
            <a:off x="457200" y="1143000"/>
            <a:ext cx="8229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4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tional breadcrumb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914400"/>
          </a:xfrm>
        </p:spPr>
        <p:txBody>
          <a:bodyPr/>
          <a:lstStyle>
            <a:lvl1pPr>
              <a:defRPr sz="1800" b="1" i="1" baseline="0">
                <a:latin typeface="+mn-lt"/>
              </a:defRPr>
            </a:lvl1pPr>
          </a:lstStyle>
          <a:p>
            <a:r>
              <a:rPr lang="en-US" sz="1800" b="0" i="1" dirty="0"/>
              <a:t>Top Line is 18 point italic</a:t>
            </a:r>
            <a:br>
              <a:rPr lang="en-US" sz="1800" b="0" i="1" dirty="0"/>
            </a:br>
            <a:r>
              <a:rPr lang="en-US" sz="2000" b="0" i="0" dirty="0"/>
              <a:t>Second Line is 20 point bold</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Text Placeholder 5"/>
          <p:cNvSpPr>
            <a:spLocks noGrp="1"/>
          </p:cNvSpPr>
          <p:nvPr>
            <p:ph type="body" sz="quarter" idx="11"/>
          </p:nvPr>
        </p:nvSpPr>
        <p:spPr>
          <a:xfrm>
            <a:off x="457200" y="1143000"/>
            <a:ext cx="8229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44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UIT Text Only">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Text Placeholder 5"/>
          <p:cNvSpPr>
            <a:spLocks noGrp="1"/>
          </p:cNvSpPr>
          <p:nvPr>
            <p:ph type="body" sz="quarter" idx="11"/>
          </p:nvPr>
        </p:nvSpPr>
        <p:spPr>
          <a:xfrm>
            <a:off x="457200" y="5334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801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T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Picture Placeholder 5"/>
          <p:cNvSpPr>
            <a:spLocks noGrp="1"/>
          </p:cNvSpPr>
          <p:nvPr>
            <p:ph type="pic" sz="quarter" idx="11"/>
          </p:nvPr>
        </p:nvSpPr>
        <p:spPr>
          <a:xfrm>
            <a:off x="4648200" y="1219200"/>
            <a:ext cx="3962400" cy="4525963"/>
          </a:xfrm>
        </p:spPr>
        <p:txBody>
          <a:bodyPr/>
          <a:lstStyle/>
          <a:p>
            <a:r>
              <a:rPr lang="en-US" dirty="0"/>
              <a:t>Click icon to add picture</a:t>
            </a:r>
          </a:p>
        </p:txBody>
      </p:sp>
    </p:spTree>
    <p:extLst>
      <p:ext uri="{BB962C8B-B14F-4D97-AF65-F5344CB8AC3E}">
        <p14:creationId xmlns:p14="http://schemas.microsoft.com/office/powerpoint/2010/main" val="139031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T With Citation and Breadcrumb">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C7DC2BC-9C26-42ED-9786-2E2FE499DF6C}" type="slidenum">
              <a:rPr lang="en-US"/>
              <a:pPr>
                <a:defRPr/>
              </a:pPr>
              <a:t>‹#›</a:t>
            </a:fld>
            <a:endParaRPr lang="en-US" dirty="0"/>
          </a:p>
        </p:txBody>
      </p:sp>
      <p:sp>
        <p:nvSpPr>
          <p:cNvPr id="6" name="Picture Placeholder 5"/>
          <p:cNvSpPr>
            <a:spLocks noGrp="1"/>
          </p:cNvSpPr>
          <p:nvPr>
            <p:ph type="pic" sz="quarter" idx="11"/>
          </p:nvPr>
        </p:nvSpPr>
        <p:spPr>
          <a:xfrm>
            <a:off x="4648200" y="1219200"/>
            <a:ext cx="3962400" cy="4525963"/>
          </a:xfrm>
        </p:spPr>
        <p:txBody>
          <a:bodyPr/>
          <a:lstStyle/>
          <a:p>
            <a:r>
              <a:rPr lang="en-US" dirty="0"/>
              <a:t>Click icon to add picture</a:t>
            </a:r>
          </a:p>
        </p:txBody>
      </p:sp>
      <p:sp>
        <p:nvSpPr>
          <p:cNvPr id="7" name="Line 15"/>
          <p:cNvSpPr>
            <a:spLocks noChangeShapeType="1"/>
          </p:cNvSpPr>
          <p:nvPr userDrawn="1"/>
        </p:nvSpPr>
        <p:spPr bwMode="auto">
          <a:xfrm>
            <a:off x="7505700" y="347663"/>
            <a:ext cx="1524000" cy="0"/>
          </a:xfrm>
          <a:prstGeom prst="line">
            <a:avLst/>
          </a:prstGeom>
          <a:noFill/>
          <a:ln w="15875" cap="rnd">
            <a:solidFill>
              <a:schemeClr val="tx2"/>
            </a:solidFill>
            <a:prstDash val="sysDot"/>
            <a:round/>
            <a:headEnd/>
            <a:tailEnd/>
          </a:ln>
        </p:spPr>
        <p:txBody>
          <a:bodyPr/>
          <a:lstStyle/>
          <a:p>
            <a:endParaRPr lang="en-US" dirty="0"/>
          </a:p>
        </p:txBody>
      </p:sp>
      <p:sp>
        <p:nvSpPr>
          <p:cNvPr id="9" name="Text Placeholder 8"/>
          <p:cNvSpPr>
            <a:spLocks noGrp="1"/>
          </p:cNvSpPr>
          <p:nvPr>
            <p:ph type="body" sz="quarter" idx="12"/>
          </p:nvPr>
        </p:nvSpPr>
        <p:spPr>
          <a:xfrm>
            <a:off x="7505700" y="38100"/>
            <a:ext cx="1574800" cy="228600"/>
          </a:xfrm>
        </p:spPr>
        <p:txBody>
          <a:bodyPr/>
          <a:lstStyle>
            <a:lvl1pPr marL="0" indent="0">
              <a:buNone/>
              <a:defRPr sz="900">
                <a:solidFill>
                  <a:schemeClr val="accent1"/>
                </a:solidFill>
              </a:defRPr>
            </a:lvl1pPr>
          </a:lstStyle>
          <a:p>
            <a:pPr lvl="0"/>
            <a:r>
              <a:rPr lang="en-US"/>
              <a:t>Click to edit Master text styles</a:t>
            </a:r>
          </a:p>
        </p:txBody>
      </p:sp>
      <p:sp>
        <p:nvSpPr>
          <p:cNvPr id="10" name="Line 14"/>
          <p:cNvSpPr>
            <a:spLocks noChangeShapeType="1"/>
          </p:cNvSpPr>
          <p:nvPr userDrawn="1"/>
        </p:nvSpPr>
        <p:spPr bwMode="auto">
          <a:xfrm>
            <a:off x="457200" y="6070600"/>
            <a:ext cx="3744913" cy="0"/>
          </a:xfrm>
          <a:prstGeom prst="line">
            <a:avLst/>
          </a:prstGeom>
          <a:noFill/>
          <a:ln w="15875" cap="rnd">
            <a:solidFill>
              <a:schemeClr val="tx2"/>
            </a:solidFill>
            <a:prstDash val="sysDot"/>
            <a:round/>
            <a:headEnd/>
            <a:tailEnd/>
          </a:ln>
        </p:spPr>
        <p:txBody>
          <a:bodyPr/>
          <a:lstStyle/>
          <a:p>
            <a:endParaRPr lang="en-US" dirty="0"/>
          </a:p>
        </p:txBody>
      </p:sp>
      <p:sp>
        <p:nvSpPr>
          <p:cNvPr id="11" name="Text Placeholder 8"/>
          <p:cNvSpPr>
            <a:spLocks noGrp="1"/>
          </p:cNvSpPr>
          <p:nvPr>
            <p:ph type="body" sz="quarter" idx="13"/>
          </p:nvPr>
        </p:nvSpPr>
        <p:spPr>
          <a:xfrm>
            <a:off x="457200" y="6096000"/>
            <a:ext cx="3734388" cy="228600"/>
          </a:xfrm>
        </p:spPr>
        <p:txBody>
          <a:bodyPr/>
          <a:lstStyle>
            <a:lvl1pPr marL="0" indent="0">
              <a:buNone/>
              <a:defRPr sz="900"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18363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UIT Section Transition slide">
    <p:bg>
      <p:bgPr>
        <a:solidFill>
          <a:srgbClr val="A51C3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4800600"/>
            <a:ext cx="8229600" cy="1143000"/>
          </a:xfrm>
        </p:spPr>
        <p:txBody>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4185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UIT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14400"/>
          </a:xfrm>
        </p:spPr>
        <p:txBody>
          <a:bodyPr/>
          <a:lstStyle/>
          <a:p>
            <a:r>
              <a:rPr lang="en-US"/>
              <a:t>Click to edit Master title style</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740CB79B-1DE2-4DCC-9026-293B1B324853}" type="slidenum">
              <a:rPr lang="en-US"/>
              <a:pPr>
                <a:defRPr/>
              </a:pPr>
              <a:t>‹#›</a:t>
            </a:fld>
            <a:endParaRPr lang="en-US" dirty="0"/>
          </a:p>
        </p:txBody>
      </p:sp>
      <p:sp>
        <p:nvSpPr>
          <p:cNvPr id="10" name="Text Placeholder 9"/>
          <p:cNvSpPr>
            <a:spLocks noGrp="1"/>
          </p:cNvSpPr>
          <p:nvPr>
            <p:ph type="body" sz="quarter" idx="12"/>
          </p:nvPr>
        </p:nvSpPr>
        <p:spPr>
          <a:xfrm>
            <a:off x="457200" y="6324600"/>
            <a:ext cx="5638800" cy="365125"/>
          </a:xfrm>
        </p:spPr>
        <p:txBody>
          <a:bodyPr/>
          <a:lstStyle>
            <a:lvl1pPr marL="0" indent="0">
              <a:buFontTx/>
              <a:buNone/>
              <a:defRPr sz="1200" b="0" i="1">
                <a:solidFill>
                  <a:schemeClr val="accent1"/>
                </a:solidFill>
              </a:defRPr>
            </a:lvl1pPr>
            <a:lvl2pPr marL="457200" indent="0">
              <a:buFontTx/>
              <a:buNone/>
              <a:defRPr sz="1200" b="0" i="1">
                <a:solidFill>
                  <a:schemeClr val="accent1"/>
                </a:solidFill>
              </a:defRPr>
            </a:lvl2pPr>
            <a:lvl3pPr marL="914400" indent="0">
              <a:buFontTx/>
              <a:buNone/>
              <a:defRPr sz="1200" b="0" i="1">
                <a:solidFill>
                  <a:schemeClr val="accent1"/>
                </a:solidFill>
              </a:defRPr>
            </a:lvl3pPr>
            <a:lvl4pPr marL="1371600" indent="0">
              <a:buFontTx/>
              <a:buNone/>
              <a:defRPr sz="1200" b="0" i="1">
                <a:solidFill>
                  <a:schemeClr val="accent1"/>
                </a:solidFill>
              </a:defRPr>
            </a:lvl4pPr>
            <a:lvl5pPr marL="1828800" indent="0">
              <a:buFontTx/>
              <a:buNone/>
              <a:defRPr sz="1200" b="0" i="1">
                <a:solidFill>
                  <a:schemeClr val="accent1"/>
                </a:solidFill>
              </a:defRPr>
            </a:lvl5pPr>
          </a:lstStyle>
          <a:p>
            <a:pPr lvl="0"/>
            <a:r>
              <a:rPr lang="en-US"/>
              <a:t>Click to edit Master text styles</a:t>
            </a:r>
          </a:p>
        </p:txBody>
      </p:sp>
      <p:sp>
        <p:nvSpPr>
          <p:cNvPr id="9" name="Table Placeholder 8"/>
          <p:cNvSpPr>
            <a:spLocks noGrp="1"/>
          </p:cNvSpPr>
          <p:nvPr>
            <p:ph type="tbl" sz="quarter" idx="13" hasCustomPrompt="1"/>
          </p:nvPr>
        </p:nvSpPr>
        <p:spPr>
          <a:xfrm>
            <a:off x="457200" y="1143000"/>
            <a:ext cx="8305800" cy="5029200"/>
          </a:xfrm>
        </p:spPr>
        <p:txBody>
          <a:bodyPr/>
          <a:lstStyle>
            <a:lvl1pPr>
              <a:defRPr baseline="0"/>
            </a:lvl1pPr>
          </a:lstStyle>
          <a:p>
            <a:r>
              <a:rPr lang="en-US" dirty="0"/>
              <a:t>Click icon to add a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bwMode="auto">
          <a:xfrm>
            <a:off x="6400800" y="6324600"/>
            <a:ext cx="27432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800" b="0">
                <a:solidFill>
                  <a:srgbClr val="B2B2B2"/>
                </a:solidFill>
                <a:cs typeface="+mn-cs"/>
              </a:defRPr>
            </a:lvl1pPr>
          </a:lstStyle>
          <a:p>
            <a:pPr>
              <a:defRPr/>
            </a:pPr>
            <a:fld id="{3D6EDCD8-B171-4E7C-B823-2B1A7255EFC5}" type="slidenum">
              <a:rPr lang="en-US" smtClean="0"/>
              <a:pPr>
                <a:defRPr/>
              </a:pPr>
              <a:t>‹#›</a:t>
            </a:fld>
            <a:endParaRPr lang="en-US" dirty="0"/>
          </a:p>
        </p:txBody>
      </p:sp>
      <p:sp>
        <p:nvSpPr>
          <p:cNvPr id="1028"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Page Header Arial Bold 24pts</a:t>
            </a:r>
          </a:p>
        </p:txBody>
      </p:sp>
      <p:sp>
        <p:nvSpPr>
          <p:cNvPr id="1029"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Level 1 Arial 20</a:t>
            </a:r>
          </a:p>
          <a:p>
            <a:pPr lvl="1"/>
            <a:r>
              <a:rPr lang="en-US" dirty="0"/>
              <a:t>Level 2 Arial 18</a:t>
            </a:r>
          </a:p>
          <a:p>
            <a:pPr lvl="2"/>
            <a:r>
              <a:rPr lang="en-US" dirty="0"/>
              <a:t>Level 3 Arial Light 16</a:t>
            </a:r>
          </a:p>
        </p:txBody>
      </p:sp>
    </p:spTree>
  </p:cSld>
  <p:clrMap bg1="lt1" tx1="dk1" bg2="lt2" tx2="dk2" accent1="accent1" accent2="accent2" accent3="accent3" accent4="accent4" accent5="accent5" accent6="accent6" hlink="hlink" folHlink="folHlink"/>
  <p:sldLayoutIdLst>
    <p:sldLayoutId id="2147483753" r:id="rId1"/>
    <p:sldLayoutId id="2147483676" r:id="rId2"/>
    <p:sldLayoutId id="2147483760" r:id="rId3"/>
    <p:sldLayoutId id="2147483790" r:id="rId4"/>
    <p:sldLayoutId id="2147483761" r:id="rId5"/>
    <p:sldLayoutId id="2147483755" r:id="rId6"/>
    <p:sldLayoutId id="2147483756" r:id="rId7"/>
    <p:sldLayoutId id="2147483754" r:id="rId8"/>
    <p:sldLayoutId id="2147483674" r:id="rId9"/>
    <p:sldLayoutId id="2147483757" r:id="rId10"/>
    <p:sldLayoutId id="2147483687" r:id="rId11"/>
    <p:sldLayoutId id="2147483793" r:id="rId12"/>
    <p:sldLayoutId id="2147483791" r:id="rId13"/>
    <p:sldLayoutId id="2147483792" r:id="rId14"/>
    <p:sldLayoutId id="2147483672" r:id="rId15"/>
    <p:sldLayoutId id="2147483795" r:id="rId16"/>
  </p:sldLayoutIdLst>
  <p:hf hdr="0" ftr="0" dt="0"/>
  <p:txStyles>
    <p:titleStyle>
      <a:lvl1pPr algn="l" defTabSz="457200" rtl="0" eaLnBrk="1" fontAlgn="base" hangingPunct="1">
        <a:spcBef>
          <a:spcPct val="0"/>
        </a:spcBef>
        <a:spcAft>
          <a:spcPct val="0"/>
        </a:spcAft>
        <a:defRPr sz="2000" b="1">
          <a:solidFill>
            <a:srgbClr val="B51E34"/>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chemeClr val="tx1"/>
        </a:buClr>
        <a:buFont typeface="Arial" charset="0"/>
        <a:buChar char="•"/>
        <a:defRPr sz="1600">
          <a:solidFill>
            <a:schemeClr val="tx1"/>
          </a:solidFill>
          <a:latin typeface="+mn-lt"/>
          <a:ea typeface="+mn-ea"/>
          <a:cs typeface="+mn-cs"/>
        </a:defRPr>
      </a:lvl1pPr>
      <a:lvl2pPr marL="685800" indent="-228600" algn="l" defTabSz="457200" rtl="0" eaLnBrk="1" fontAlgn="base" hangingPunct="1">
        <a:spcBef>
          <a:spcPct val="20000"/>
        </a:spcBef>
        <a:spcAft>
          <a:spcPts val="600"/>
        </a:spcAft>
        <a:buClr>
          <a:schemeClr val="tx1"/>
        </a:buClr>
        <a:buFont typeface="Arial" charset="0"/>
        <a:buChar char="–"/>
        <a:defRPr sz="1400">
          <a:solidFill>
            <a:schemeClr val="tx1"/>
          </a:solidFill>
          <a:latin typeface="+mn-lt"/>
          <a:cs typeface="+mn-cs"/>
        </a:defRPr>
      </a:lvl2pPr>
      <a:lvl3pPr marL="1087438" indent="-173038" algn="l" defTabSz="457200" rtl="0" eaLnBrk="1" fontAlgn="base" hangingPunct="1">
        <a:spcBef>
          <a:spcPct val="20000"/>
        </a:spcBef>
        <a:spcAft>
          <a:spcPts val="600"/>
        </a:spcAft>
        <a:buClr>
          <a:schemeClr val="tx1"/>
        </a:buClr>
        <a:buFont typeface="Arial" charset="0"/>
        <a:buChar char="•"/>
        <a:defRPr sz="1000">
          <a:solidFill>
            <a:schemeClr val="tx1"/>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51C30"/>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Thank you.</a:t>
            </a:r>
          </a:p>
        </p:txBody>
      </p:sp>
      <p:pic>
        <p:nvPicPr>
          <p:cNvPr id="4" name="Picture 3" descr="HUIT_ppt-leftalignedlogo.png"/>
          <p:cNvPicPr>
            <a:picLocks noChangeAspect="1"/>
          </p:cNvPicPr>
          <p:nvPr/>
        </p:nvPicPr>
        <p:blipFill>
          <a:blip r:embed="rId4"/>
          <a:stretch>
            <a:fillRect/>
          </a:stretch>
        </p:blipFill>
        <p:spPr>
          <a:xfrm>
            <a:off x="304800" y="6172200"/>
            <a:ext cx="2438400" cy="491297"/>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681" r:id="rId2"/>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Java Web Start</a:t>
            </a:r>
            <a:br>
              <a:rPr lang="en-US" dirty="0"/>
            </a:br>
            <a:r>
              <a:rPr lang="en-US" dirty="0"/>
              <a:t>The New Way to Open</a:t>
            </a:r>
            <a:br>
              <a:rPr lang="en-US" dirty="0"/>
            </a:br>
            <a:r>
              <a:rPr lang="en-US" dirty="0"/>
              <a:t>Oracle Financials Form Applications</a:t>
            </a:r>
            <a:br>
              <a:rPr lang="en-US" dirty="0"/>
            </a:br>
            <a:r>
              <a:rPr lang="en-US" dirty="0"/>
              <a:t> </a:t>
            </a:r>
          </a:p>
        </p:txBody>
      </p:sp>
      <p:sp>
        <p:nvSpPr>
          <p:cNvPr id="3" name="Subtitle 2"/>
          <p:cNvSpPr>
            <a:spLocks noGrp="1"/>
          </p:cNvSpPr>
          <p:nvPr>
            <p:ph type="subTitle" idx="1"/>
          </p:nvPr>
        </p:nvSpPr>
        <p:spPr/>
        <p:txBody>
          <a:bodyPr/>
          <a:lstStyle/>
          <a:p>
            <a:r>
              <a:rPr lang="en-US" dirty="0"/>
              <a:t>11  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0833" y="2806917"/>
            <a:ext cx="3558682" cy="2194633"/>
          </a:xfrm>
          <a:prstGeom prst="rect">
            <a:avLst/>
          </a:prstGeom>
        </p:spPr>
      </p:pic>
      <p:pic>
        <p:nvPicPr>
          <p:cNvPr id="5" name="Picture 4"/>
          <p:cNvPicPr>
            <a:picLocks noChangeAspect="1"/>
          </p:cNvPicPr>
          <p:nvPr/>
        </p:nvPicPr>
        <p:blipFill>
          <a:blip r:embed="rId3"/>
          <a:stretch>
            <a:fillRect/>
          </a:stretch>
        </p:blipFill>
        <p:spPr>
          <a:xfrm>
            <a:off x="4724400" y="2752097"/>
            <a:ext cx="3573262" cy="2249453"/>
          </a:xfrm>
          <a:prstGeom prst="rect">
            <a:avLst/>
          </a:prstGeom>
        </p:spPr>
      </p:pic>
      <p:pic>
        <p:nvPicPr>
          <p:cNvPr id="6" name="Picture 5"/>
          <p:cNvPicPr>
            <a:picLocks noChangeAspect="1"/>
          </p:cNvPicPr>
          <p:nvPr/>
        </p:nvPicPr>
        <p:blipFill>
          <a:blip r:embed="rId4"/>
          <a:stretch>
            <a:fillRect/>
          </a:stretch>
        </p:blipFill>
        <p:spPr>
          <a:xfrm>
            <a:off x="1447800" y="5105400"/>
            <a:ext cx="6324600" cy="1545628"/>
          </a:xfrm>
          <a:prstGeom prst="rect">
            <a:avLst/>
          </a:prstGeom>
        </p:spPr>
      </p:pic>
      <p:sp>
        <p:nvSpPr>
          <p:cNvPr id="10"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11" name="TextBox 10"/>
          <p:cNvSpPr txBox="1"/>
          <p:nvPr/>
        </p:nvSpPr>
        <p:spPr>
          <a:xfrm>
            <a:off x="228600" y="1083368"/>
            <a:ext cx="8763000" cy="1723549"/>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Impact on Logout/Exit from Oracle</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Currently, if a user only closes the HTML homepage, that automatically closes the Java Forms session as well but that’s not going to happen after Java Web Start.</a:t>
            </a:r>
          </a:p>
          <a:p>
            <a:pPr lvl="1">
              <a:lnSpc>
                <a:spcPct val="100000"/>
              </a:lnSpc>
            </a:pPr>
            <a:endParaRPr lang="en-US" sz="1100" dirty="0"/>
          </a:p>
          <a:p>
            <a:pPr marL="742950" lvl="1" indent="-285750">
              <a:lnSpc>
                <a:spcPct val="100000"/>
              </a:lnSpc>
              <a:buFont typeface="Arial" panose="020B0604020202020204" pitchFamily="34" charset="0"/>
              <a:buChar char="•"/>
            </a:pPr>
            <a:r>
              <a:rPr lang="en-US" sz="1100" dirty="0"/>
              <a:t>This new independence has an impact and users will need to change the way they logout/exit from Oracle. </a:t>
            </a:r>
          </a:p>
          <a:p>
            <a:pPr lvl="1">
              <a:lnSpc>
                <a:spcPct val="100000"/>
              </a:lnSpc>
            </a:pPr>
            <a:endParaRPr lang="en-US" sz="1100" dirty="0"/>
          </a:p>
          <a:p>
            <a:pPr marL="742950" lvl="1" indent="-285750">
              <a:lnSpc>
                <a:spcPct val="100000"/>
              </a:lnSpc>
              <a:buFont typeface="Arial" panose="020B0604020202020204" pitchFamily="34" charset="0"/>
              <a:buChar char="•"/>
            </a:pPr>
            <a:r>
              <a:rPr lang="en-US" sz="1100" dirty="0"/>
              <a:t>Now to exit completely from Oracle properly, users should first close the Java Forms Window and then click Logout on the HTML Browser page.</a:t>
            </a:r>
          </a:p>
        </p:txBody>
      </p:sp>
    </p:spTree>
    <p:extLst>
      <p:ext uri="{BB962C8B-B14F-4D97-AF65-F5344CB8AC3E}">
        <p14:creationId xmlns:p14="http://schemas.microsoft.com/office/powerpoint/2010/main" val="169955956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41882" y="2057400"/>
            <a:ext cx="6324600" cy="1545628"/>
          </a:xfrm>
          <a:prstGeom prst="rect">
            <a:avLst/>
          </a:prstGeom>
        </p:spPr>
      </p:pic>
      <p:pic>
        <p:nvPicPr>
          <p:cNvPr id="2" name="Picture 1"/>
          <p:cNvPicPr>
            <a:picLocks noChangeAspect="1"/>
          </p:cNvPicPr>
          <p:nvPr/>
        </p:nvPicPr>
        <p:blipFill>
          <a:blip r:embed="rId3"/>
          <a:stretch>
            <a:fillRect/>
          </a:stretch>
        </p:blipFill>
        <p:spPr>
          <a:xfrm>
            <a:off x="2362200" y="3886200"/>
            <a:ext cx="4497319" cy="2791088"/>
          </a:xfrm>
          <a:prstGeom prst="rect">
            <a:avLst/>
          </a:prstGeom>
        </p:spPr>
      </p:pic>
      <p:sp>
        <p:nvSpPr>
          <p:cNvPr id="8"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9" name="TextBox 8"/>
          <p:cNvSpPr txBox="1"/>
          <p:nvPr/>
        </p:nvSpPr>
        <p:spPr>
          <a:xfrm>
            <a:off x="228600" y="1083368"/>
            <a:ext cx="8763000" cy="877163"/>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Impact on Logout/Exit from Oracle – contd.</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If a user clicks Logout on the HTML Browser page before closing the Java Forms, the Java Forms will remain open and an error will be received when you try to do anything on them.</a:t>
            </a:r>
          </a:p>
        </p:txBody>
      </p:sp>
    </p:spTree>
    <p:extLst>
      <p:ext uri="{BB962C8B-B14F-4D97-AF65-F5344CB8AC3E}">
        <p14:creationId xmlns:p14="http://schemas.microsoft.com/office/powerpoint/2010/main" val="6384611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2697" y="2133600"/>
            <a:ext cx="6934806" cy="4281026"/>
          </a:xfrm>
          <a:prstGeom prst="rect">
            <a:avLst/>
          </a:prstGeom>
        </p:spPr>
      </p:pic>
      <p:sp>
        <p:nvSpPr>
          <p:cNvPr id="5"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6" name="TextBox 5"/>
          <p:cNvSpPr txBox="1"/>
          <p:nvPr/>
        </p:nvSpPr>
        <p:spPr>
          <a:xfrm>
            <a:off x="228600" y="1083368"/>
            <a:ext cx="8763000" cy="877163"/>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Concurrent Oracle Form Sessions per Environment</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Java Web Start has a limitation that it only allows 1 form session per Environment. A warning/confirmation message will be received if you try to open the 2nd form session as shown below.</a:t>
            </a:r>
          </a:p>
        </p:txBody>
      </p:sp>
    </p:spTree>
    <p:extLst>
      <p:ext uri="{BB962C8B-B14F-4D97-AF65-F5344CB8AC3E}">
        <p14:creationId xmlns:p14="http://schemas.microsoft.com/office/powerpoint/2010/main" val="87751096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5" name="TextBox 4"/>
          <p:cNvSpPr txBox="1"/>
          <p:nvPr/>
        </p:nvSpPr>
        <p:spPr>
          <a:xfrm>
            <a:off x="228600" y="1083368"/>
            <a:ext cx="8763000" cy="121571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Concurrent Oracle Form Sessions per Environment – contd.</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If you click Yes, the current form session will close and you will have to click on the Function Link again to open the new Oracle Form session.</a:t>
            </a:r>
          </a:p>
          <a:p>
            <a:pPr marL="742950" lvl="1" indent="-285750">
              <a:lnSpc>
                <a:spcPct val="100000"/>
              </a:lnSpc>
              <a:buFont typeface="Arial" panose="020B0604020202020204" pitchFamily="34" charset="0"/>
              <a:buChar char="•"/>
            </a:pPr>
            <a:endParaRPr lang="en-US" sz="1100" dirty="0"/>
          </a:p>
          <a:p>
            <a:pPr marL="742950" lvl="1" indent="-285750">
              <a:lnSpc>
                <a:spcPct val="100000"/>
              </a:lnSpc>
              <a:buFont typeface="Arial" panose="020B0604020202020204" pitchFamily="34" charset="0"/>
              <a:buChar char="•"/>
            </a:pPr>
            <a:r>
              <a:rPr lang="en-US" sz="1100" dirty="0"/>
              <a:t>If you click Cancel or No, the current form session will continue and the second session will not become active.</a:t>
            </a:r>
          </a:p>
        </p:txBody>
      </p:sp>
    </p:spTree>
    <p:extLst>
      <p:ext uri="{BB962C8B-B14F-4D97-AF65-F5344CB8AC3E}">
        <p14:creationId xmlns:p14="http://schemas.microsoft.com/office/powerpoint/2010/main" val="5391925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300" y="2133600"/>
            <a:ext cx="7467600" cy="3971488"/>
          </a:xfrm>
          <a:prstGeom prst="rect">
            <a:avLst/>
          </a:prstGeom>
        </p:spPr>
      </p:pic>
      <p:sp>
        <p:nvSpPr>
          <p:cNvPr id="5" name="Title 1"/>
          <p:cNvSpPr txBox="1">
            <a:spLocks/>
          </p:cNvSpPr>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000" b="1">
                <a:solidFill>
                  <a:srgbClr val="3C3D3E"/>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a:lstStyle>
          <a:p>
            <a:r>
              <a:rPr lang="en-US" kern="0" dirty="0">
                <a:solidFill>
                  <a:srgbClr val="B51E34"/>
                </a:solidFill>
              </a:rPr>
              <a:t>What is Changing</a:t>
            </a:r>
          </a:p>
        </p:txBody>
      </p:sp>
      <p:sp>
        <p:nvSpPr>
          <p:cNvPr id="6" name="TextBox 5"/>
          <p:cNvSpPr txBox="1"/>
          <p:nvPr/>
        </p:nvSpPr>
        <p:spPr>
          <a:xfrm>
            <a:off x="228600" y="1083368"/>
            <a:ext cx="8763000" cy="121571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No More Local JRE Update Message for Windows PC Users</a:t>
            </a:r>
          </a:p>
          <a:p>
            <a:pPr marL="742950" lvl="1" indent="-285750">
              <a:lnSpc>
                <a:spcPct val="100000"/>
              </a:lnSpc>
              <a:buFont typeface="Arial" panose="020B0604020202020204" pitchFamily="34" charset="0"/>
              <a:buChar char="•"/>
            </a:pPr>
            <a:endParaRPr lang="en-US" sz="1100" dirty="0"/>
          </a:p>
          <a:p>
            <a:pPr marL="742950" lvl="1" indent="-285750">
              <a:buFont typeface="Arial" panose="020B0604020202020204" pitchFamily="34" charset="0"/>
              <a:buChar char="•"/>
            </a:pPr>
            <a:r>
              <a:rPr lang="en-US" sz="1100" dirty="0"/>
              <a:t>After Java Web Start, Windows PC users can continue working with a lower version of Local JRE (baseline of 1.8.0_141) even when the Oracle Server has a higher version of JRE (1.8.0_162 or higher) which means they will no longer see a message to update the JRE when accessing Oracle. Mac Users will continue to see this and will need to act accordingly. </a:t>
            </a:r>
          </a:p>
        </p:txBody>
      </p:sp>
    </p:spTree>
    <p:extLst>
      <p:ext uri="{BB962C8B-B14F-4D97-AF65-F5344CB8AC3E}">
        <p14:creationId xmlns:p14="http://schemas.microsoft.com/office/powerpoint/2010/main" val="24227484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03176" y="4892730"/>
            <a:ext cx="7378823" cy="188907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2514600"/>
            <a:ext cx="8001000" cy="2286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 </a:t>
            </a:r>
          </a:p>
        </p:txBody>
      </p:sp>
      <p:sp>
        <p:nvSpPr>
          <p:cNvPr id="3" name="TextBox 2"/>
          <p:cNvSpPr txBox="1"/>
          <p:nvPr/>
        </p:nvSpPr>
        <p:spPr>
          <a:xfrm>
            <a:off x="381000" y="838200"/>
            <a:ext cx="8534400" cy="215135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dirty="0"/>
              <a:t>Windows vs Tabs (Only for Internet Explorer)</a:t>
            </a:r>
          </a:p>
          <a:p>
            <a:pPr marL="742950" lvl="1" indent="-285750">
              <a:buFont typeface="Arial" panose="020B0604020202020204" pitchFamily="34" charset="0"/>
              <a:buChar char="•"/>
            </a:pPr>
            <a:r>
              <a:rPr lang="en-US" sz="1100" dirty="0"/>
              <a:t>With Java Web Start, the core of how Java events are handled has been changed and as a result, all the events which lead to opening up of a browser will now invoke a new browser window instead of opening a new tab in the existing browser session. </a:t>
            </a:r>
          </a:p>
          <a:p>
            <a:pPr lvl="1"/>
            <a:endParaRPr lang="en-US" sz="1100" dirty="0"/>
          </a:p>
          <a:p>
            <a:pPr marL="742950" lvl="1" indent="-285750">
              <a:buFont typeface="Arial" panose="020B0604020202020204" pitchFamily="34" charset="0"/>
              <a:buChar char="•"/>
            </a:pPr>
            <a:r>
              <a:rPr lang="en-US" sz="1100" dirty="0"/>
              <a:t>E.g. after Java Web Start if you try to open a concurrent request output/log or try to navigate to a HTML only responsibility from Java Forms, it will open a new browser window instead of opening a new tab in the existing browser session.</a:t>
            </a: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5029200" y="4930256"/>
            <a:ext cx="3038319" cy="17509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712" y="4930257"/>
            <a:ext cx="2743200" cy="1750979"/>
          </a:xfrm>
          <a:prstGeom prst="rect">
            <a:avLst/>
          </a:prstGeom>
        </p:spPr>
      </p:pic>
      <p:sp>
        <p:nvSpPr>
          <p:cNvPr id="6" name="Right Arrow 5"/>
          <p:cNvSpPr/>
          <p:nvPr/>
        </p:nvSpPr>
        <p:spPr>
          <a:xfrm>
            <a:off x="4250221" y="5653345"/>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223713" y="2721724"/>
            <a:ext cx="2743200" cy="1942345"/>
          </a:xfrm>
          <a:prstGeom prst="rect">
            <a:avLst/>
          </a:prstGeom>
        </p:spPr>
      </p:pic>
      <p:pic>
        <p:nvPicPr>
          <p:cNvPr id="8" name="Picture 7"/>
          <p:cNvPicPr>
            <a:picLocks noChangeAspect="1"/>
          </p:cNvPicPr>
          <p:nvPr/>
        </p:nvPicPr>
        <p:blipFill>
          <a:blip r:embed="rId5"/>
          <a:stretch>
            <a:fillRect/>
          </a:stretch>
        </p:blipFill>
        <p:spPr>
          <a:xfrm>
            <a:off x="5181600" y="2623257"/>
            <a:ext cx="3657600" cy="1983388"/>
          </a:xfrm>
          <a:prstGeom prst="rect">
            <a:avLst/>
          </a:prstGeom>
        </p:spPr>
      </p:pic>
      <p:sp>
        <p:nvSpPr>
          <p:cNvPr id="9" name="Right Arrow 8"/>
          <p:cNvSpPr/>
          <p:nvPr/>
        </p:nvSpPr>
        <p:spPr>
          <a:xfrm>
            <a:off x="4250221" y="3462551"/>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0246" y="3536858"/>
            <a:ext cx="714154" cy="276999"/>
          </a:xfrm>
          <a:prstGeom prst="rect">
            <a:avLst/>
          </a:prstGeom>
          <a:noFill/>
        </p:spPr>
        <p:txBody>
          <a:bodyPr wrap="square" rtlCol="0">
            <a:spAutoFit/>
          </a:bodyPr>
          <a:lstStyle/>
          <a:p>
            <a:r>
              <a:rPr lang="en-US" sz="1200" dirty="0"/>
              <a:t>Before</a:t>
            </a:r>
          </a:p>
        </p:txBody>
      </p:sp>
      <p:sp>
        <p:nvSpPr>
          <p:cNvPr id="13" name="TextBox 12"/>
          <p:cNvSpPr txBox="1"/>
          <p:nvPr/>
        </p:nvSpPr>
        <p:spPr>
          <a:xfrm>
            <a:off x="251922" y="5667245"/>
            <a:ext cx="609600" cy="276999"/>
          </a:xfrm>
          <a:prstGeom prst="rect">
            <a:avLst/>
          </a:prstGeom>
          <a:noFill/>
        </p:spPr>
        <p:txBody>
          <a:bodyPr wrap="square" rtlCol="0">
            <a:spAutoFit/>
          </a:bodyPr>
          <a:lstStyle/>
          <a:p>
            <a:r>
              <a:rPr lang="en-US" sz="1200" dirty="0"/>
              <a:t>After</a:t>
            </a:r>
            <a:endParaRPr lang="en-US" dirty="0"/>
          </a:p>
        </p:txBody>
      </p:sp>
    </p:spTree>
    <p:extLst>
      <p:ext uri="{BB962C8B-B14F-4D97-AF65-F5344CB8AC3E}">
        <p14:creationId xmlns:p14="http://schemas.microsoft.com/office/powerpoint/2010/main" val="302593497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with Windows</a:t>
            </a:r>
          </a:p>
        </p:txBody>
      </p:sp>
      <p:sp>
        <p:nvSpPr>
          <p:cNvPr id="3" name="TextBox 2"/>
          <p:cNvSpPr txBox="1"/>
          <p:nvPr/>
        </p:nvSpPr>
        <p:spPr>
          <a:xfrm>
            <a:off x="457200" y="1066800"/>
            <a:ext cx="7391400" cy="607294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Seamless Auto Opening of Forms – JNLP Files are automatically linked to Java Web Start when JRE 8 update 141 or latest is installed. Desktops will already have the necessary file associations to make this work. These are found:</a:t>
            </a:r>
          </a:p>
          <a:p>
            <a:pPr marL="0" indent="0">
              <a:buNone/>
            </a:pPr>
            <a:endParaRPr lang="en-US" sz="1400" dirty="0"/>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91575"/>
            <a:ext cx="5791201" cy="15898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912" y="3702750"/>
            <a:ext cx="5791200" cy="3071854"/>
          </a:xfrm>
          <a:prstGeom prst="rect">
            <a:avLst/>
          </a:prstGeom>
        </p:spPr>
      </p:pic>
    </p:spTree>
    <p:extLst>
      <p:ext uri="{BB962C8B-B14F-4D97-AF65-F5344CB8AC3E}">
        <p14:creationId xmlns:p14="http://schemas.microsoft.com/office/powerpoint/2010/main" val="239057631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3380990"/>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No additional Browser setting is required.</a:t>
            </a:r>
          </a:p>
          <a:p>
            <a:r>
              <a:rPr lang="en-US" sz="1400" dirty="0"/>
              <a:t>No Extra Clicks to open Oracle Forms.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38" y="914400"/>
            <a:ext cx="5572124" cy="2661801"/>
          </a:xfrm>
          <a:prstGeom prst="rect">
            <a:avLst/>
          </a:prstGeom>
        </p:spPr>
      </p:pic>
    </p:spTree>
    <p:extLst>
      <p:ext uri="{BB962C8B-B14F-4D97-AF65-F5344CB8AC3E}">
        <p14:creationId xmlns:p14="http://schemas.microsoft.com/office/powerpoint/2010/main" val="72996923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126438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Navigation from Java Form to HTML and vice versa.</a:t>
            </a:r>
          </a:p>
          <a:p>
            <a:pPr marL="742950" lvl="1" indent="-285750">
              <a:buFont typeface="Arial" panose="020B0604020202020204" pitchFamily="34" charset="0"/>
              <a:buChar char="•"/>
            </a:pPr>
            <a:r>
              <a:rPr lang="en-US" sz="1100" dirty="0"/>
              <a:t>There is an known issue with Internet Explorer which prevents users from going to an HTML responsibility like iProcurement from Java Forms.</a:t>
            </a:r>
          </a:p>
          <a:p>
            <a:pPr marL="742950" lvl="1" indent="-285750">
              <a:lnSpc>
                <a:spcPct val="150000"/>
              </a:lnSpc>
              <a:buFont typeface="Arial" panose="020B0604020202020204" pitchFamily="34" charset="0"/>
              <a:buChar char="•"/>
            </a:pPr>
            <a:r>
              <a:rPr lang="en-US" sz="1100" dirty="0"/>
              <a:t>Users will receive the error message as shown in the screenshot below.</a:t>
            </a:r>
          </a:p>
          <a:p>
            <a:pPr marL="742950" lvl="1" indent="-285750">
              <a:lnSpc>
                <a:spcPct val="150000"/>
              </a:lnSpc>
              <a:buFont typeface="Arial" panose="020B0604020202020204" pitchFamily="34" charset="0"/>
              <a:buChar char="•"/>
            </a:pPr>
            <a:r>
              <a:rPr lang="en-US" sz="1100" dirty="0"/>
              <a:t>However, we have resolved this issue!</a:t>
            </a:r>
          </a:p>
        </p:txBody>
      </p:sp>
      <p:pic>
        <p:nvPicPr>
          <p:cNvPr id="2" name="Picture 1"/>
          <p:cNvPicPr>
            <a:picLocks noChangeAspect="1"/>
          </p:cNvPicPr>
          <p:nvPr/>
        </p:nvPicPr>
        <p:blipFill>
          <a:blip r:embed="rId2"/>
          <a:stretch>
            <a:fillRect/>
          </a:stretch>
        </p:blipFill>
        <p:spPr>
          <a:xfrm>
            <a:off x="180183" y="2805829"/>
            <a:ext cx="2563017" cy="2299571"/>
          </a:xfrm>
          <a:prstGeom prst="rect">
            <a:avLst/>
          </a:prstGeom>
        </p:spPr>
      </p:pic>
      <p:pic>
        <p:nvPicPr>
          <p:cNvPr id="8" name="Picture 7"/>
          <p:cNvPicPr>
            <a:picLocks noChangeAspect="1"/>
          </p:cNvPicPr>
          <p:nvPr/>
        </p:nvPicPr>
        <p:blipFill>
          <a:blip r:embed="rId3"/>
          <a:stretch>
            <a:fillRect/>
          </a:stretch>
        </p:blipFill>
        <p:spPr>
          <a:xfrm>
            <a:off x="3438570" y="2755562"/>
            <a:ext cx="1819230" cy="2349838"/>
          </a:xfrm>
          <a:prstGeom prst="rect">
            <a:avLst/>
          </a:prstGeom>
        </p:spPr>
      </p:pic>
      <p:sp>
        <p:nvSpPr>
          <p:cNvPr id="9" name="Right Arrow 8"/>
          <p:cNvSpPr/>
          <p:nvPr/>
        </p:nvSpPr>
        <p:spPr>
          <a:xfrm>
            <a:off x="2819424" y="3810000"/>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5943600" y="2743200"/>
            <a:ext cx="3057570" cy="2343509"/>
          </a:xfrm>
          <a:prstGeom prst="rect">
            <a:avLst/>
          </a:prstGeom>
        </p:spPr>
      </p:pic>
      <p:sp>
        <p:nvSpPr>
          <p:cNvPr id="14" name="Right Arrow 13"/>
          <p:cNvSpPr/>
          <p:nvPr/>
        </p:nvSpPr>
        <p:spPr>
          <a:xfrm>
            <a:off x="5334024" y="3810000"/>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36721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67191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Navigation from Java Form to HTML and vice versa.</a:t>
            </a:r>
          </a:p>
          <a:p>
            <a:pPr marL="742950" lvl="1" indent="-285750">
              <a:lnSpc>
                <a:spcPct val="150000"/>
              </a:lnSpc>
              <a:buFont typeface="Arial" panose="020B0604020202020204" pitchFamily="34" charset="0"/>
              <a:buChar char="•"/>
            </a:pPr>
            <a:r>
              <a:rPr lang="en-US" sz="1100" dirty="0"/>
              <a:t>This issue does not impact opening of Output or Log files of concurrent requests.</a:t>
            </a:r>
          </a:p>
        </p:txBody>
      </p:sp>
      <p:sp>
        <p:nvSpPr>
          <p:cNvPr id="14" name="Right Arrow 13"/>
          <p:cNvSpPr/>
          <p:nvPr/>
        </p:nvSpPr>
        <p:spPr>
          <a:xfrm>
            <a:off x="4515059" y="3278190"/>
            <a:ext cx="53337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21" y="2212980"/>
            <a:ext cx="3815179" cy="2435221"/>
          </a:xfrm>
          <a:prstGeom prst="rect">
            <a:avLst/>
          </a:prstGeom>
        </p:spPr>
      </p:pic>
      <p:pic>
        <p:nvPicPr>
          <p:cNvPr id="5" name="Picture 4"/>
          <p:cNvPicPr>
            <a:picLocks noChangeAspect="1"/>
          </p:cNvPicPr>
          <p:nvPr/>
        </p:nvPicPr>
        <p:blipFill>
          <a:blip r:embed="rId3"/>
          <a:stretch>
            <a:fillRect/>
          </a:stretch>
        </p:blipFill>
        <p:spPr>
          <a:xfrm>
            <a:off x="5410201" y="2072997"/>
            <a:ext cx="3304216" cy="2715186"/>
          </a:xfrm>
          <a:prstGeom prst="rect">
            <a:avLst/>
          </a:prstGeom>
        </p:spPr>
      </p:pic>
    </p:spTree>
    <p:extLst>
      <p:ext uri="{BB962C8B-B14F-4D97-AF65-F5344CB8AC3E}">
        <p14:creationId xmlns:p14="http://schemas.microsoft.com/office/powerpoint/2010/main" val="230573759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Java Web Start</a:t>
            </a:r>
          </a:p>
        </p:txBody>
      </p:sp>
      <p:sp>
        <p:nvSpPr>
          <p:cNvPr id="3" name="TextBox 2"/>
          <p:cNvSpPr txBox="1"/>
          <p:nvPr/>
        </p:nvSpPr>
        <p:spPr>
          <a:xfrm>
            <a:off x="304800" y="1242262"/>
            <a:ext cx="7924800" cy="5078313"/>
          </a:xfrm>
          <a:prstGeom prst="rect">
            <a:avLst/>
          </a:prstGeom>
          <a:noFill/>
        </p:spPr>
        <p:txBody>
          <a:bodyPr wrap="square" rtlCol="0">
            <a:spAutoFit/>
          </a:bodyPr>
          <a:lstStyle/>
          <a:p>
            <a:pPr marL="285750" indent="-285750">
              <a:spcBef>
                <a:spcPts val="0"/>
              </a:spcBef>
              <a:spcAft>
                <a:spcPts val="0"/>
              </a:spcAft>
              <a:buClr>
                <a:schemeClr val="accent6"/>
              </a:buClr>
              <a:buSzPct val="150000"/>
              <a:buFont typeface="Wingdings" panose="05000000000000000000" pitchFamily="2" charset="2"/>
              <a:buChar char="§"/>
            </a:pPr>
            <a:r>
              <a:rPr lang="en-US" dirty="0"/>
              <a:t>Java Web Start changes the way that Java Applet Forms runs on end-users desktops in order to open Oracle Financials form driven applications such as the General Ledger, Accounts Payable, Accounts Receivable, CAPS, CSMA, &amp; Oracle Assets to name a few modules.</a:t>
            </a:r>
          </a:p>
          <a:p>
            <a:pPr>
              <a:spcBef>
                <a:spcPts val="0"/>
              </a:spcBef>
              <a:spcAft>
                <a:spcPts val="0"/>
              </a:spcAft>
              <a:buClr>
                <a:schemeClr val="accent6"/>
              </a:buClr>
              <a:buSzPct val="150000"/>
            </a:pPr>
            <a:endParaRPr lang="en-US" dirty="0"/>
          </a:p>
          <a:p>
            <a:pPr marL="284163" indent="-284163">
              <a:spcBef>
                <a:spcPts val="0"/>
              </a:spcBef>
              <a:spcAft>
                <a:spcPts val="0"/>
              </a:spcAft>
              <a:buClr>
                <a:schemeClr val="accent6"/>
              </a:buClr>
              <a:buSzPct val="150000"/>
              <a:buFont typeface="Wingdings" panose="05000000000000000000" pitchFamily="2" charset="2"/>
              <a:buChar char="§"/>
            </a:pPr>
            <a:r>
              <a:rPr lang="en-US" dirty="0"/>
              <a:t>Java Web Start architecture is primarily driven by modern web browsers ending support for the Netscape Plug-in Application Programming Interface (NPAPI), which is used by the Java Plug-in. Currently, Oracle Financials form applications rely on these soon to be deprecated Java Plug-in interfaces needed to open Oracle Forms.</a:t>
            </a:r>
          </a:p>
          <a:p>
            <a:pPr>
              <a:spcBef>
                <a:spcPts val="0"/>
              </a:spcBef>
              <a:spcAft>
                <a:spcPts val="0"/>
              </a:spcAft>
              <a:buClr>
                <a:schemeClr val="accent6"/>
              </a:buClr>
              <a:buSzPct val="150000"/>
            </a:pPr>
            <a:endParaRPr lang="en-US" dirty="0"/>
          </a:p>
          <a:p>
            <a:pPr marL="285750" indent="-285750">
              <a:spcBef>
                <a:spcPts val="0"/>
              </a:spcBef>
              <a:spcAft>
                <a:spcPts val="0"/>
              </a:spcAft>
              <a:buClr>
                <a:schemeClr val="accent6"/>
              </a:buClr>
              <a:buSzPct val="150000"/>
              <a:buFont typeface="Wingdings" panose="05000000000000000000" pitchFamily="2" charset="2"/>
              <a:buChar char="§"/>
            </a:pPr>
            <a:r>
              <a:rPr lang="en-US" dirty="0"/>
              <a:t>Java Web Start applications can be launched independently of a browser since they do not rely on a browser plug-in; it provides a migration path from Java applets.</a:t>
            </a:r>
          </a:p>
          <a:p>
            <a:pPr>
              <a:buClr>
                <a:schemeClr val="accent6"/>
              </a:buClr>
              <a:buSzPct val="150000"/>
            </a:pPr>
            <a:br>
              <a:rPr lang="en-US" dirty="0"/>
            </a:br>
            <a:br>
              <a:rPr lang="en-US" dirty="0"/>
            </a:br>
            <a:endParaRPr lang="en-US" dirty="0"/>
          </a:p>
        </p:txBody>
      </p:sp>
    </p:spTree>
    <p:extLst>
      <p:ext uri="{BB962C8B-B14F-4D97-AF65-F5344CB8AC3E}">
        <p14:creationId xmlns:p14="http://schemas.microsoft.com/office/powerpoint/2010/main" val="49439983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sp>
        <p:nvSpPr>
          <p:cNvPr id="3" name="TextBox 2"/>
          <p:cNvSpPr txBox="1"/>
          <p:nvPr/>
        </p:nvSpPr>
        <p:spPr>
          <a:xfrm>
            <a:off x="457200" y="1066800"/>
            <a:ext cx="7391400" cy="158812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sz="1400" dirty="0"/>
              <a:t>Registry setting for fixing the navigation from Java Form to HTML and vice versa.</a:t>
            </a:r>
          </a:p>
          <a:p>
            <a:pPr marL="742950" lvl="1" indent="-285750">
              <a:buFont typeface="Arial" panose="020B0604020202020204" pitchFamily="34" charset="0"/>
              <a:buChar char="•"/>
            </a:pPr>
            <a:r>
              <a:rPr lang="en-US" sz="1200" dirty="0"/>
              <a:t>Computer\HKEY_CURRENT_USER\Software\Microsoft\Internet Explorer\Main – set frame merging from 0 to 1</a:t>
            </a:r>
          </a:p>
          <a:p>
            <a:pPr marL="742950" lvl="1" indent="-285750">
              <a:buFont typeface="Arial" panose="020B0604020202020204" pitchFamily="34" charset="0"/>
              <a:buChar char="•"/>
            </a:pPr>
            <a:r>
              <a:rPr lang="en-US" sz="1200" dirty="0"/>
              <a:t>The HUIT Endpoint team will push this setting to users and their local portal manager to avoid Users from encountering this issue.</a:t>
            </a:r>
          </a:p>
          <a:p>
            <a:pPr marL="742950" lvl="1" indent="-285750">
              <a:buFont typeface="Arial" panose="020B0604020202020204" pitchFamily="34" charset="0"/>
              <a:buChar char="•"/>
            </a:pPr>
            <a:r>
              <a:rPr lang="en-US" sz="1200" dirty="0"/>
              <a:t>The setting depiction is seen below.</a:t>
            </a:r>
          </a:p>
          <a:p>
            <a:pPr marL="742950" lvl="1" indent="-285750">
              <a:buFont typeface="Arial" panose="020B0604020202020204" pitchFamily="34" charset="0"/>
              <a:buChar char="•"/>
            </a:pP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718" y="2741790"/>
            <a:ext cx="2900363" cy="3354210"/>
          </a:xfrm>
          <a:prstGeom prst="rect">
            <a:avLst/>
          </a:prstGeom>
        </p:spPr>
      </p:pic>
    </p:spTree>
    <p:extLst>
      <p:ext uri="{BB962C8B-B14F-4D97-AF65-F5344CB8AC3E}">
        <p14:creationId xmlns:p14="http://schemas.microsoft.com/office/powerpoint/2010/main" val="417261706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IE11 – contd.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81087"/>
            <a:ext cx="7477426" cy="5181600"/>
          </a:xfrm>
          <a:prstGeom prst="rect">
            <a:avLst/>
          </a:prstGeom>
        </p:spPr>
      </p:pic>
    </p:spTree>
    <p:extLst>
      <p:ext uri="{BB962C8B-B14F-4D97-AF65-F5344CB8AC3E}">
        <p14:creationId xmlns:p14="http://schemas.microsoft.com/office/powerpoint/2010/main" val="159607681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Microsoft Edge with Windows</a:t>
            </a:r>
          </a:p>
        </p:txBody>
      </p:sp>
      <p:sp>
        <p:nvSpPr>
          <p:cNvPr id="3" name="TextBox 2"/>
          <p:cNvSpPr txBox="1"/>
          <p:nvPr/>
        </p:nvSpPr>
        <p:spPr>
          <a:xfrm>
            <a:off x="457200" y="1066800"/>
            <a:ext cx="7391400" cy="161582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2 Additional Clicks required every time - JNLP Files will be downloaded when you click on any Java Form link in Oracle and then the downloaded JNLP file needs to be clicked once again to launch Java Forms.</a:t>
            </a:r>
          </a:p>
          <a:p>
            <a:pPr marL="0" indent="0">
              <a:lnSpc>
                <a:spcPct val="100000"/>
              </a:lnSpc>
              <a:spcBef>
                <a:spcPts val="300"/>
              </a:spcBef>
              <a:spcAft>
                <a:spcPts val="300"/>
              </a:spcAft>
              <a:buNone/>
            </a:pPr>
            <a:endParaRPr lang="en-US" sz="1400" dirty="0"/>
          </a:p>
          <a:p>
            <a:pPr>
              <a:lnSpc>
                <a:spcPct val="100000"/>
              </a:lnSpc>
              <a:spcBef>
                <a:spcPts val="300"/>
              </a:spcBef>
              <a:spcAft>
                <a:spcPts val="300"/>
              </a:spcAft>
            </a:pPr>
            <a:r>
              <a:rPr lang="en-US" sz="1400" dirty="0"/>
              <a:t>No additional Browser setting is required</a:t>
            </a:r>
          </a:p>
          <a:p>
            <a:pPr>
              <a:lnSpc>
                <a:spcPct val="100000"/>
              </a:lnSpc>
              <a:spcBef>
                <a:spcPts val="300"/>
              </a:spcBef>
              <a:spcAft>
                <a:spcPts val="300"/>
              </a:spcAft>
            </a:pPr>
            <a:r>
              <a:rPr lang="en-US" sz="1400" dirty="0"/>
              <a:t>Recommended to not click Save in the illustration below (Click Open)</a:t>
            </a:r>
          </a:p>
        </p:txBody>
      </p:sp>
      <p:pic>
        <p:nvPicPr>
          <p:cNvPr id="2" name="Picture 1"/>
          <p:cNvPicPr>
            <a:picLocks noChangeAspect="1"/>
          </p:cNvPicPr>
          <p:nvPr/>
        </p:nvPicPr>
        <p:blipFill>
          <a:blip r:embed="rId2"/>
          <a:stretch>
            <a:fillRect/>
          </a:stretch>
        </p:blipFill>
        <p:spPr>
          <a:xfrm>
            <a:off x="1257300" y="2761970"/>
            <a:ext cx="5791200" cy="3486430"/>
          </a:xfrm>
          <a:prstGeom prst="rect">
            <a:avLst/>
          </a:prstGeom>
        </p:spPr>
      </p:pic>
    </p:spTree>
    <p:extLst>
      <p:ext uri="{BB962C8B-B14F-4D97-AF65-F5344CB8AC3E}">
        <p14:creationId xmlns:p14="http://schemas.microsoft.com/office/powerpoint/2010/main" val="208559936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Microsoft Edge – contd.</a:t>
            </a:r>
          </a:p>
        </p:txBody>
      </p:sp>
      <p:pic>
        <p:nvPicPr>
          <p:cNvPr id="4" name="Picture 3"/>
          <p:cNvPicPr>
            <a:picLocks noChangeAspect="1"/>
          </p:cNvPicPr>
          <p:nvPr/>
        </p:nvPicPr>
        <p:blipFill>
          <a:blip r:embed="rId2"/>
          <a:stretch>
            <a:fillRect/>
          </a:stretch>
        </p:blipFill>
        <p:spPr>
          <a:xfrm>
            <a:off x="1428750" y="1070811"/>
            <a:ext cx="5524500" cy="3002668"/>
          </a:xfrm>
          <a:prstGeom prst="rect">
            <a:avLst/>
          </a:prstGeom>
        </p:spPr>
      </p:pic>
    </p:spTree>
    <p:extLst>
      <p:ext uri="{BB962C8B-B14F-4D97-AF65-F5344CB8AC3E}">
        <p14:creationId xmlns:p14="http://schemas.microsoft.com/office/powerpoint/2010/main" val="411005076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Chrome with Windows</a:t>
            </a:r>
          </a:p>
        </p:txBody>
      </p:sp>
      <p:sp>
        <p:nvSpPr>
          <p:cNvPr id="3" name="TextBox 2"/>
          <p:cNvSpPr txBox="1"/>
          <p:nvPr/>
        </p:nvSpPr>
        <p:spPr>
          <a:xfrm>
            <a:off x="457200" y="1066800"/>
            <a:ext cx="7391400" cy="4414542"/>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2 Additional Clicks required every time - JNLP Files will be downloaded when you click on any Java Form link in Oracle and then the downloaded JNLP file needs to be clicked once again to launch Java Forms.</a:t>
            </a:r>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400" dirty="0"/>
          </a:p>
          <a:p>
            <a:r>
              <a:rPr lang="en-US" sz="1400" dirty="0"/>
              <a:t>No additional Browser setting is required</a:t>
            </a:r>
          </a:p>
          <a:p>
            <a:endParaRPr lang="en-US" dirty="0"/>
          </a:p>
        </p:txBody>
      </p:sp>
      <p:pic>
        <p:nvPicPr>
          <p:cNvPr id="4" name="Picture 3"/>
          <p:cNvPicPr>
            <a:picLocks noChangeAspect="1"/>
          </p:cNvPicPr>
          <p:nvPr/>
        </p:nvPicPr>
        <p:blipFill>
          <a:blip r:embed="rId2"/>
          <a:stretch>
            <a:fillRect/>
          </a:stretch>
        </p:blipFill>
        <p:spPr>
          <a:xfrm>
            <a:off x="838200" y="1905000"/>
            <a:ext cx="1709864" cy="2341876"/>
          </a:xfrm>
          <a:prstGeom prst="rect">
            <a:avLst/>
          </a:prstGeom>
        </p:spPr>
      </p:pic>
      <p:pic>
        <p:nvPicPr>
          <p:cNvPr id="9" name="Picture 8"/>
          <p:cNvPicPr>
            <a:picLocks noChangeAspect="1"/>
          </p:cNvPicPr>
          <p:nvPr/>
        </p:nvPicPr>
        <p:blipFill>
          <a:blip r:embed="rId3"/>
          <a:stretch>
            <a:fillRect/>
          </a:stretch>
        </p:blipFill>
        <p:spPr>
          <a:xfrm>
            <a:off x="2743200" y="1905000"/>
            <a:ext cx="1720106" cy="2341876"/>
          </a:xfrm>
          <a:prstGeom prst="rect">
            <a:avLst/>
          </a:prstGeom>
        </p:spPr>
      </p:pic>
      <p:pic>
        <p:nvPicPr>
          <p:cNvPr id="10" name="Picture 9"/>
          <p:cNvPicPr>
            <a:picLocks noChangeAspect="1"/>
          </p:cNvPicPr>
          <p:nvPr/>
        </p:nvPicPr>
        <p:blipFill>
          <a:blip r:embed="rId4"/>
          <a:stretch>
            <a:fillRect/>
          </a:stretch>
        </p:blipFill>
        <p:spPr>
          <a:xfrm>
            <a:off x="4953000" y="1905000"/>
            <a:ext cx="1280844" cy="2494276"/>
          </a:xfrm>
          <a:prstGeom prst="rect">
            <a:avLst/>
          </a:prstGeom>
        </p:spPr>
      </p:pic>
    </p:spTree>
    <p:extLst>
      <p:ext uri="{BB962C8B-B14F-4D97-AF65-F5344CB8AC3E}">
        <p14:creationId xmlns:p14="http://schemas.microsoft.com/office/powerpoint/2010/main" val="313255157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Firefox (ESR Release) with Windows</a:t>
            </a:r>
          </a:p>
        </p:txBody>
      </p:sp>
      <p:sp>
        <p:nvSpPr>
          <p:cNvPr id="3" name="TextBox 2"/>
          <p:cNvSpPr txBox="1"/>
          <p:nvPr/>
        </p:nvSpPr>
        <p:spPr>
          <a:xfrm>
            <a:off x="457200" y="1066800"/>
            <a:ext cx="7391400" cy="5673861"/>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200" dirty="0"/>
              <a:t>1 Additional Click required only for the first time for the JNLP file. After that Java Forms open without any additional clicks. Please be aware that marking the second box below could introduce a security vulnerability to the desktop. Recommended to not click Save.</a:t>
            </a:r>
          </a:p>
          <a:p>
            <a:endParaRPr lang="en-US" sz="1600" dirty="0"/>
          </a:p>
          <a:p>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400" dirty="0"/>
          </a:p>
          <a:p>
            <a:endParaRPr lang="en-US" sz="1400" dirty="0"/>
          </a:p>
          <a:p>
            <a:endParaRPr lang="en-US" sz="1400" dirty="0"/>
          </a:p>
          <a:p>
            <a:endParaRPr lang="en-US" sz="1400" dirty="0"/>
          </a:p>
          <a:p>
            <a:endParaRPr lang="en-US" sz="1400" dirty="0"/>
          </a:p>
          <a:p>
            <a:endParaRPr lang="en-US" sz="1400" dirty="0"/>
          </a:p>
        </p:txBody>
      </p:sp>
      <p:pic>
        <p:nvPicPr>
          <p:cNvPr id="4" name="Picture 3"/>
          <p:cNvPicPr>
            <a:picLocks noChangeAspect="1"/>
          </p:cNvPicPr>
          <p:nvPr/>
        </p:nvPicPr>
        <p:blipFill>
          <a:blip r:embed="rId2"/>
          <a:stretch>
            <a:fillRect/>
          </a:stretch>
        </p:blipFill>
        <p:spPr>
          <a:xfrm>
            <a:off x="838200" y="1696724"/>
            <a:ext cx="1709864" cy="2341876"/>
          </a:xfrm>
          <a:prstGeom prst="rect">
            <a:avLst/>
          </a:prstGeom>
        </p:spPr>
      </p:pic>
      <p:pic>
        <p:nvPicPr>
          <p:cNvPr id="2" name="Picture 1"/>
          <p:cNvPicPr>
            <a:picLocks noChangeAspect="1"/>
          </p:cNvPicPr>
          <p:nvPr/>
        </p:nvPicPr>
        <p:blipFill>
          <a:blip r:embed="rId3"/>
          <a:stretch>
            <a:fillRect/>
          </a:stretch>
        </p:blipFill>
        <p:spPr>
          <a:xfrm>
            <a:off x="3352800" y="1676400"/>
            <a:ext cx="3715279" cy="2506413"/>
          </a:xfrm>
          <a:prstGeom prst="rect">
            <a:avLst/>
          </a:prstGeom>
        </p:spPr>
      </p:pic>
      <p:pic>
        <p:nvPicPr>
          <p:cNvPr id="6" name="Picture 5"/>
          <p:cNvPicPr>
            <a:picLocks noChangeAspect="1"/>
          </p:cNvPicPr>
          <p:nvPr/>
        </p:nvPicPr>
        <p:blipFill>
          <a:blip r:embed="rId4"/>
          <a:stretch>
            <a:fillRect/>
          </a:stretch>
        </p:blipFill>
        <p:spPr>
          <a:xfrm>
            <a:off x="452927" y="4267200"/>
            <a:ext cx="7186492" cy="2072018"/>
          </a:xfrm>
          <a:prstGeom prst="rect">
            <a:avLst/>
          </a:prstGeom>
        </p:spPr>
      </p:pic>
    </p:spTree>
    <p:extLst>
      <p:ext uri="{BB962C8B-B14F-4D97-AF65-F5344CB8AC3E}">
        <p14:creationId xmlns:p14="http://schemas.microsoft.com/office/powerpoint/2010/main" val="138843929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Firefox (ESR Release) – contd.</a:t>
            </a:r>
          </a:p>
        </p:txBody>
      </p:sp>
      <p:sp>
        <p:nvSpPr>
          <p:cNvPr id="3" name="TextBox 2"/>
          <p:cNvSpPr txBox="1"/>
          <p:nvPr/>
        </p:nvSpPr>
        <p:spPr>
          <a:xfrm>
            <a:off x="457200" y="1066800"/>
            <a:ext cx="8534400" cy="154657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Launching Oracle Forms in Firefox ESR 52 or above leaves an orphan browser tab open.</a:t>
            </a:r>
          </a:p>
          <a:p>
            <a:pPr marL="0" indent="0">
              <a:lnSpc>
                <a:spcPct val="100000"/>
              </a:lnSpc>
              <a:spcBef>
                <a:spcPts val="0"/>
              </a:spcBef>
              <a:spcAft>
                <a:spcPts val="0"/>
              </a:spcAft>
              <a:buNone/>
            </a:pPr>
            <a:r>
              <a:rPr lang="en-US" sz="1400" b="0" dirty="0">
                <a:solidFill>
                  <a:srgbClr val="0070C0"/>
                </a:solidFill>
              </a:rPr>
              <a:t>	- </a:t>
            </a:r>
            <a:r>
              <a:rPr lang="en-US" sz="1200" b="0" dirty="0">
                <a:solidFill>
                  <a:srgbClr val="0070C0"/>
                </a:solidFill>
              </a:rPr>
              <a:t>This issue is a result of web browser limitations and can be resolved by setting </a:t>
            </a:r>
          </a:p>
          <a:p>
            <a:pPr marL="0" indent="0">
              <a:lnSpc>
                <a:spcPct val="100000"/>
              </a:lnSpc>
              <a:spcBef>
                <a:spcPts val="0"/>
              </a:spcBef>
              <a:spcAft>
                <a:spcPts val="0"/>
              </a:spcAft>
              <a:buNone/>
            </a:pPr>
            <a:r>
              <a:rPr lang="en-US" sz="1200" b="0" dirty="0">
                <a:solidFill>
                  <a:srgbClr val="0070C0"/>
                </a:solidFill>
              </a:rPr>
              <a:t>	   </a:t>
            </a:r>
            <a:r>
              <a:rPr lang="en-US" sz="1200" dirty="0"/>
              <a:t>(dom.allow_scripts_to_close_windows)</a:t>
            </a:r>
            <a:r>
              <a:rPr lang="en-US" sz="1200" b="0" dirty="0">
                <a:solidFill>
                  <a:srgbClr val="0070C0"/>
                </a:solidFill>
              </a:rPr>
              <a:t> preference to true.</a:t>
            </a:r>
          </a:p>
          <a:p>
            <a:pPr marL="0" indent="0">
              <a:lnSpc>
                <a:spcPct val="100000"/>
              </a:lnSpc>
              <a:spcBef>
                <a:spcPts val="0"/>
              </a:spcBef>
              <a:spcAft>
                <a:spcPts val="0"/>
              </a:spcAft>
              <a:buNone/>
            </a:pPr>
            <a:r>
              <a:rPr lang="en-US" sz="1400" b="0" dirty="0">
                <a:solidFill>
                  <a:srgbClr val="0070C0"/>
                </a:solidFill>
              </a:rPr>
              <a:t>	- </a:t>
            </a:r>
            <a:r>
              <a:rPr lang="en-US" sz="1200" b="0" dirty="0">
                <a:solidFill>
                  <a:srgbClr val="0070C0"/>
                </a:solidFill>
              </a:rPr>
              <a:t>This work-around seems to work for most of us but not for all of us. So, you may encounter this even after changing 	   the setting.</a:t>
            </a:r>
          </a:p>
          <a:p>
            <a:pPr marL="0" indent="0">
              <a:lnSpc>
                <a:spcPct val="100000"/>
              </a:lnSpc>
              <a:spcBef>
                <a:spcPts val="0"/>
              </a:spcBef>
              <a:spcAft>
                <a:spcPts val="0"/>
              </a:spcAft>
              <a:buNone/>
            </a:pPr>
            <a:r>
              <a:rPr lang="en-US" sz="1400" b="0" dirty="0">
                <a:solidFill>
                  <a:srgbClr val="0070C0"/>
                </a:solidFill>
              </a:rPr>
              <a:t>	- </a:t>
            </a:r>
            <a:r>
              <a:rPr lang="en-US" sz="1200" b="0" dirty="0">
                <a:solidFill>
                  <a:srgbClr val="0070C0"/>
                </a:solidFill>
              </a:rPr>
              <a:t>You can safely close the Orphan Tab if you want. </a:t>
            </a:r>
          </a:p>
          <a:p>
            <a:pPr marL="0" indent="0">
              <a:lnSpc>
                <a:spcPct val="100000"/>
              </a:lnSpc>
              <a:spcBef>
                <a:spcPts val="0"/>
              </a:spcBef>
              <a:spcAft>
                <a:spcPts val="0"/>
              </a:spcAft>
              <a:buNone/>
            </a:pPr>
            <a:r>
              <a:rPr lang="en-US" sz="1200" b="0" dirty="0">
                <a:solidFill>
                  <a:srgbClr val="0070C0"/>
                </a:solidFill>
              </a:rPr>
              <a:t>	- </a:t>
            </a:r>
            <a:r>
              <a:rPr lang="en-US" sz="1100" dirty="0"/>
              <a:t>The HUIT Endpoint team will push this setting to users.</a:t>
            </a:r>
            <a:endParaRPr lang="en-US" sz="1100" b="0" dirty="0">
              <a:solidFill>
                <a:srgbClr val="0070C0"/>
              </a:solidFill>
            </a:endParaRPr>
          </a:p>
        </p:txBody>
      </p:sp>
      <p:pic>
        <p:nvPicPr>
          <p:cNvPr id="4" name="Picture 3"/>
          <p:cNvPicPr>
            <a:picLocks noChangeAspect="1"/>
          </p:cNvPicPr>
          <p:nvPr/>
        </p:nvPicPr>
        <p:blipFill>
          <a:blip r:embed="rId2"/>
          <a:stretch>
            <a:fillRect/>
          </a:stretch>
        </p:blipFill>
        <p:spPr>
          <a:xfrm>
            <a:off x="2080870" y="4778254"/>
            <a:ext cx="4220260" cy="1622546"/>
          </a:xfrm>
          <a:prstGeom prst="rect">
            <a:avLst/>
          </a:prstGeom>
        </p:spPr>
      </p:pic>
      <p:pic>
        <p:nvPicPr>
          <p:cNvPr id="5" name="Picture 4"/>
          <p:cNvPicPr>
            <a:picLocks noChangeAspect="1"/>
          </p:cNvPicPr>
          <p:nvPr/>
        </p:nvPicPr>
        <p:blipFill>
          <a:blip r:embed="rId3"/>
          <a:stretch>
            <a:fillRect/>
          </a:stretch>
        </p:blipFill>
        <p:spPr>
          <a:xfrm>
            <a:off x="2080870" y="3276600"/>
            <a:ext cx="4457700" cy="1038225"/>
          </a:xfrm>
          <a:prstGeom prst="rect">
            <a:avLst/>
          </a:prstGeom>
        </p:spPr>
      </p:pic>
    </p:spTree>
    <p:extLst>
      <p:ext uri="{BB962C8B-B14F-4D97-AF65-F5344CB8AC3E}">
        <p14:creationId xmlns:p14="http://schemas.microsoft.com/office/powerpoint/2010/main" val="253459069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Safari with Windows</a:t>
            </a:r>
          </a:p>
        </p:txBody>
      </p:sp>
      <p:sp>
        <p:nvSpPr>
          <p:cNvPr id="3" name="TextBox 2"/>
          <p:cNvSpPr txBox="1"/>
          <p:nvPr/>
        </p:nvSpPr>
        <p:spPr>
          <a:xfrm>
            <a:off x="457200" y="1096595"/>
            <a:ext cx="7391400" cy="4028860"/>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300"/>
              </a:spcBef>
              <a:spcAft>
                <a:spcPts val="300"/>
              </a:spcAft>
            </a:pPr>
            <a:r>
              <a:rPr lang="en-US" sz="1400" dirty="0"/>
              <a:t>1 Additional Click required every time – A popup will be displayed when you click on any Java Form link in Oracle asking to Open or Save the JNLP file. Click Open. It is not recommended to click Save.</a:t>
            </a:r>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pPr marL="0" indent="0">
              <a:lnSpc>
                <a:spcPct val="100000"/>
              </a:lnSpc>
              <a:spcBef>
                <a:spcPts val="300"/>
              </a:spcBef>
              <a:spcAft>
                <a:spcPts val="300"/>
              </a:spcAft>
              <a:buNone/>
            </a:pPr>
            <a:endParaRPr lang="en-US" sz="1400" dirty="0"/>
          </a:p>
          <a:p>
            <a:r>
              <a:rPr lang="en-US" sz="1400" dirty="0"/>
              <a:t>Safari needs to be set as the Default Browser for it to work properly with Oracle.</a:t>
            </a:r>
          </a:p>
        </p:txBody>
      </p:sp>
      <p:pic>
        <p:nvPicPr>
          <p:cNvPr id="2" name="Picture 1"/>
          <p:cNvPicPr>
            <a:picLocks noChangeAspect="1"/>
          </p:cNvPicPr>
          <p:nvPr/>
        </p:nvPicPr>
        <p:blipFill>
          <a:blip r:embed="rId2"/>
          <a:stretch>
            <a:fillRect/>
          </a:stretch>
        </p:blipFill>
        <p:spPr>
          <a:xfrm>
            <a:off x="2347734" y="1752600"/>
            <a:ext cx="3530655" cy="3048000"/>
          </a:xfrm>
          <a:prstGeom prst="rect">
            <a:avLst/>
          </a:prstGeom>
        </p:spPr>
      </p:pic>
    </p:spTree>
    <p:extLst>
      <p:ext uri="{BB962C8B-B14F-4D97-AF65-F5344CB8AC3E}">
        <p14:creationId xmlns:p14="http://schemas.microsoft.com/office/powerpoint/2010/main" val="291045812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 Safari with Mac</a:t>
            </a:r>
          </a:p>
        </p:txBody>
      </p:sp>
      <p:sp>
        <p:nvSpPr>
          <p:cNvPr id="3" name="TextBox 2"/>
          <p:cNvSpPr txBox="1"/>
          <p:nvPr/>
        </p:nvSpPr>
        <p:spPr>
          <a:xfrm>
            <a:off x="457200" y="1066800"/>
            <a:ext cx="7391400" cy="388003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300"/>
              </a:spcBef>
              <a:spcAft>
                <a:spcPts val="300"/>
              </a:spcAft>
            </a:pPr>
            <a:r>
              <a:rPr lang="en-US" sz="1400" dirty="0"/>
              <a:t>Mac will continue to function as it does today in Production i.e. using the plug-in process</a:t>
            </a:r>
          </a:p>
          <a:p>
            <a:pPr algn="just">
              <a:lnSpc>
                <a:spcPct val="100000"/>
              </a:lnSpc>
              <a:spcBef>
                <a:spcPts val="300"/>
              </a:spcBef>
              <a:spcAft>
                <a:spcPts val="300"/>
              </a:spcAft>
            </a:pPr>
            <a:r>
              <a:rPr lang="en-US" sz="1400" dirty="0"/>
              <a:t>Oracle does not yet support using Java Web Start on a Mac and is continuing to work on a solution. </a:t>
            </a:r>
          </a:p>
          <a:p>
            <a:pPr algn="just">
              <a:lnSpc>
                <a:spcPct val="100000"/>
              </a:lnSpc>
              <a:spcBef>
                <a:spcPts val="300"/>
              </a:spcBef>
              <a:spcAft>
                <a:spcPts val="300"/>
              </a:spcAft>
            </a:pPr>
            <a:r>
              <a:rPr lang="en-US" sz="1400" dirty="0"/>
              <a:t>The main browsers currently used on a Mac are Safari and Firefox. If you have a Mac and need to open forms, the best browser to use will be Safari. FireFox works today but will no longer be an option come end of May, as Firefox will no longer support JRE plug-ins.</a:t>
            </a:r>
          </a:p>
          <a:p>
            <a:pPr algn="just">
              <a:lnSpc>
                <a:spcPct val="100000"/>
              </a:lnSpc>
              <a:spcBef>
                <a:spcPts val="300"/>
              </a:spcBef>
              <a:spcAft>
                <a:spcPts val="300"/>
              </a:spcAft>
            </a:pPr>
            <a:r>
              <a:rPr lang="en-US" sz="1400" dirty="0"/>
              <a:t>Please Note: As stated in our Desktop standards that Oracle Financials is not fully supported on a Mac and should mostly be used for HCOM/iProcurement and other HTML page drive modules.</a:t>
            </a:r>
          </a:p>
          <a:p>
            <a:pPr algn="just">
              <a:lnSpc>
                <a:spcPct val="100000"/>
              </a:lnSpc>
              <a:spcBef>
                <a:spcPts val="300"/>
              </a:spcBef>
              <a:spcAft>
                <a:spcPts val="300"/>
              </a:spcAft>
            </a:pPr>
            <a:r>
              <a:rPr lang="en-US" sz="1400" dirty="0"/>
              <a:t>If a Mac user is encountering issues opening Oracle Forms, they may need their local desktop support to install the latest version of Java JRE. The next supported version to use is JRE 1.8.0_162.</a:t>
            </a:r>
          </a:p>
          <a:p>
            <a:pPr marL="0" indent="0">
              <a:buNone/>
            </a:pPr>
            <a:endParaRPr lang="en-US" sz="1600" dirty="0"/>
          </a:p>
        </p:txBody>
      </p:sp>
    </p:spTree>
    <p:extLst>
      <p:ext uri="{BB962C8B-B14F-4D97-AF65-F5344CB8AC3E}">
        <p14:creationId xmlns:p14="http://schemas.microsoft.com/office/powerpoint/2010/main" val="278674855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Browser Behavior Summary</a:t>
            </a:r>
          </a:p>
        </p:txBody>
      </p:sp>
      <p:graphicFrame>
        <p:nvGraphicFramePr>
          <p:cNvPr id="2" name="Table 1"/>
          <p:cNvGraphicFramePr>
            <a:graphicFrameLocks noGrp="1"/>
          </p:cNvGraphicFramePr>
          <p:nvPr>
            <p:extLst>
              <p:ext uri="{D42A27DB-BD31-4B8C-83A1-F6EECF244321}">
                <p14:modId xmlns:p14="http://schemas.microsoft.com/office/powerpoint/2010/main" val="884682220"/>
              </p:ext>
            </p:extLst>
          </p:nvPr>
        </p:nvGraphicFramePr>
        <p:xfrm>
          <a:off x="762000" y="1143000"/>
          <a:ext cx="7772400" cy="3742861"/>
        </p:xfrm>
        <a:graphic>
          <a:graphicData uri="http://schemas.openxmlformats.org/drawingml/2006/table">
            <a:tbl>
              <a:tblPr firstRow="1" bandRow="1">
                <a:tableStyleId>{5C22544A-7EE6-4342-B048-85BDC9FD1C3A}</a:tableStyleId>
              </a:tblPr>
              <a:tblGrid>
                <a:gridCol w="2482850">
                  <a:extLst>
                    <a:ext uri="{9D8B030D-6E8A-4147-A177-3AD203B41FA5}">
                      <a16:colId xmlns:a16="http://schemas.microsoft.com/office/drawing/2014/main" val="2743935810"/>
                    </a:ext>
                  </a:extLst>
                </a:gridCol>
                <a:gridCol w="1403350">
                  <a:extLst>
                    <a:ext uri="{9D8B030D-6E8A-4147-A177-3AD203B41FA5}">
                      <a16:colId xmlns:a16="http://schemas.microsoft.com/office/drawing/2014/main" val="3428064356"/>
                    </a:ext>
                  </a:extLst>
                </a:gridCol>
                <a:gridCol w="1943100">
                  <a:extLst>
                    <a:ext uri="{9D8B030D-6E8A-4147-A177-3AD203B41FA5}">
                      <a16:colId xmlns:a16="http://schemas.microsoft.com/office/drawing/2014/main" val="414614676"/>
                    </a:ext>
                  </a:extLst>
                </a:gridCol>
                <a:gridCol w="1943100">
                  <a:extLst>
                    <a:ext uri="{9D8B030D-6E8A-4147-A177-3AD203B41FA5}">
                      <a16:colId xmlns:a16="http://schemas.microsoft.com/office/drawing/2014/main" val="2171634048"/>
                    </a:ext>
                  </a:extLst>
                </a:gridCol>
              </a:tblGrid>
              <a:tr h="587080">
                <a:tc>
                  <a:txBody>
                    <a:bodyPr/>
                    <a:lstStyle/>
                    <a:p>
                      <a:pPr algn="l"/>
                      <a:r>
                        <a:rPr lang="en-US" sz="1600" dirty="0"/>
                        <a:t>Browser</a:t>
                      </a:r>
                    </a:p>
                  </a:txBody>
                  <a:tcPr/>
                </a:tc>
                <a:tc>
                  <a:txBody>
                    <a:bodyPr/>
                    <a:lstStyle/>
                    <a:p>
                      <a:pPr algn="l"/>
                      <a:r>
                        <a:rPr lang="en-US" sz="1600" dirty="0"/>
                        <a:t>Auto-Open</a:t>
                      </a:r>
                    </a:p>
                  </a:txBody>
                  <a:tcPr/>
                </a:tc>
                <a:tc>
                  <a:txBody>
                    <a:bodyPr/>
                    <a:lstStyle/>
                    <a:p>
                      <a:pPr algn="l"/>
                      <a:r>
                        <a:rPr lang="en-US" sz="1600" dirty="0"/>
                        <a:t>Auto-Open</a:t>
                      </a:r>
                      <a:r>
                        <a:rPr lang="en-US" sz="1600" baseline="0" dirty="0"/>
                        <a:t> </a:t>
                      </a:r>
                      <a:r>
                        <a:rPr lang="en-US" sz="1600" dirty="0"/>
                        <a:t>Details</a:t>
                      </a:r>
                    </a:p>
                  </a:txBody>
                  <a:tcPr/>
                </a:tc>
                <a:tc>
                  <a:txBody>
                    <a:bodyPr/>
                    <a:lstStyle/>
                    <a:p>
                      <a:pPr algn="l"/>
                      <a:r>
                        <a:rPr lang="en-US" sz="1600" dirty="0"/>
                        <a:t>Known Issues</a:t>
                      </a:r>
                    </a:p>
                  </a:txBody>
                  <a:tcPr/>
                </a:tc>
                <a:extLst>
                  <a:ext uri="{0D108BD9-81ED-4DB2-BD59-A6C34878D82A}">
                    <a16:rowId xmlns:a16="http://schemas.microsoft.com/office/drawing/2014/main" val="2197097264"/>
                  </a:ext>
                </a:extLst>
              </a:tr>
              <a:tr h="710676">
                <a:tc>
                  <a:txBody>
                    <a:bodyPr/>
                    <a:lstStyle/>
                    <a:p>
                      <a:pPr algn="l"/>
                      <a:r>
                        <a:rPr lang="en-US" sz="1000" dirty="0"/>
                        <a:t>IE 11</a:t>
                      </a:r>
                    </a:p>
                  </a:txBody>
                  <a:tcPr anchor="ctr"/>
                </a:tc>
                <a:tc>
                  <a:txBody>
                    <a:bodyPr/>
                    <a:lstStyle/>
                    <a:p>
                      <a:pPr algn="l"/>
                      <a:r>
                        <a:rPr lang="en-US" sz="1000" dirty="0"/>
                        <a:t>Yes</a:t>
                      </a:r>
                    </a:p>
                  </a:txBody>
                  <a:tcPr anchor="ctr"/>
                </a:tc>
                <a:tc>
                  <a:txBody>
                    <a:bodyPr/>
                    <a:lstStyle/>
                    <a:p>
                      <a:pPr algn="l"/>
                      <a:r>
                        <a:rPr lang="en-US" sz="1000" dirty="0"/>
                        <a:t>Automatic</a:t>
                      </a:r>
                      <a:r>
                        <a:rPr lang="en-US" sz="1000" baseline="0" dirty="0"/>
                        <a:t> linking to JNLP with JWS through JRE8 update 141 or later</a:t>
                      </a: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some cases users may encounter an issue where</a:t>
                      </a:r>
                      <a:r>
                        <a:rPr lang="en-US" sz="1000" baseline="0" dirty="0"/>
                        <a:t> IE prompts to Login again when navigating from Oracle Forms to HTML pages.</a:t>
                      </a:r>
                      <a:endParaRPr lang="en-US" sz="1000" dirty="0"/>
                    </a:p>
                  </a:txBody>
                  <a:tcPr anchor="ctr"/>
                </a:tc>
                <a:extLst>
                  <a:ext uri="{0D108BD9-81ED-4DB2-BD59-A6C34878D82A}">
                    <a16:rowId xmlns:a16="http://schemas.microsoft.com/office/drawing/2014/main" val="3939533938"/>
                  </a:ext>
                </a:extLst>
              </a:tr>
              <a:tr h="401687">
                <a:tc>
                  <a:txBody>
                    <a:bodyPr/>
                    <a:lstStyle/>
                    <a:p>
                      <a:pPr algn="l"/>
                      <a:r>
                        <a:rPr lang="en-US" sz="1000" dirty="0"/>
                        <a:t>Edge </a:t>
                      </a:r>
                    </a:p>
                  </a:txBody>
                  <a:tcPr anchor="ctr"/>
                </a:tc>
                <a:tc>
                  <a:txBody>
                    <a:bodyPr/>
                    <a:lstStyle/>
                    <a:p>
                      <a:pPr algn="l"/>
                      <a:r>
                        <a:rPr lang="en-US" sz="1000" dirty="0"/>
                        <a:t>No</a:t>
                      </a:r>
                    </a:p>
                  </a:txBody>
                  <a:tcPr anchor="ctr"/>
                </a:tc>
                <a:tc>
                  <a:txBody>
                    <a:bodyPr/>
                    <a:lstStyle/>
                    <a:p>
                      <a:pPr algn="l"/>
                      <a:r>
                        <a:rPr lang="en-US" sz="1000" dirty="0"/>
                        <a:t>2 extra clicks required every time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None</a:t>
                      </a:r>
                    </a:p>
                  </a:txBody>
                  <a:tcPr anchor="ctr"/>
                </a:tc>
                <a:extLst>
                  <a:ext uri="{0D108BD9-81ED-4DB2-BD59-A6C34878D82A}">
                    <a16:rowId xmlns:a16="http://schemas.microsoft.com/office/drawing/2014/main" val="10002"/>
                  </a:ext>
                </a:extLst>
              </a:tr>
              <a:tr h="401687">
                <a:tc>
                  <a:txBody>
                    <a:bodyPr/>
                    <a:lstStyle/>
                    <a:p>
                      <a:pPr algn="l"/>
                      <a:r>
                        <a:rPr lang="en-US" sz="1000" dirty="0"/>
                        <a:t>Firefox ESR 52</a:t>
                      </a:r>
                    </a:p>
                  </a:txBody>
                  <a:tcPr anchor="ctr"/>
                </a:tc>
                <a:tc>
                  <a:txBody>
                    <a:bodyPr/>
                    <a:lstStyle/>
                    <a:p>
                      <a:pPr algn="l"/>
                      <a:r>
                        <a:rPr lang="en-US" sz="1000" dirty="0"/>
                        <a:t>Yes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1 </a:t>
                      </a:r>
                      <a:r>
                        <a:rPr lang="en-US" sz="1000" baseline="0" dirty="0"/>
                        <a:t>extra click required only once when opening forms for the first time</a:t>
                      </a:r>
                      <a:endParaRPr lang="en-US" sz="1000" dirty="0"/>
                    </a:p>
                  </a:txBody>
                  <a:tcPr anchor="ctr"/>
                </a:tc>
                <a:tc>
                  <a:txBody>
                    <a:bodyPr/>
                    <a:lstStyle/>
                    <a:p>
                      <a:pPr algn="l"/>
                      <a:r>
                        <a:rPr lang="en-US" sz="1000" dirty="0"/>
                        <a:t>Orphan Browser Tab when launching Oracle</a:t>
                      </a:r>
                      <a:r>
                        <a:rPr lang="en-US" sz="1000" baseline="0" dirty="0"/>
                        <a:t> Forms</a:t>
                      </a:r>
                      <a:endParaRPr lang="en-US" sz="1000" dirty="0"/>
                    </a:p>
                  </a:txBody>
                  <a:tcPr anchor="ctr"/>
                </a:tc>
                <a:extLst>
                  <a:ext uri="{0D108BD9-81ED-4DB2-BD59-A6C34878D82A}">
                    <a16:rowId xmlns:a16="http://schemas.microsoft.com/office/drawing/2014/main" val="2972357802"/>
                  </a:ext>
                </a:extLst>
              </a:tr>
              <a:tr h="401687">
                <a:tc>
                  <a:txBody>
                    <a:bodyPr/>
                    <a:lstStyle/>
                    <a:p>
                      <a:pPr algn="l"/>
                      <a:r>
                        <a:rPr lang="en-US" sz="1000" dirty="0"/>
                        <a:t>Google Chrome </a:t>
                      </a:r>
                    </a:p>
                  </a:txBody>
                  <a:tcPr anchor="ctr"/>
                </a:tc>
                <a:tc>
                  <a:txBody>
                    <a:bodyPr/>
                    <a:lstStyle/>
                    <a:p>
                      <a:pPr algn="l"/>
                      <a:r>
                        <a:rPr lang="en-US" sz="1000" dirty="0"/>
                        <a:t>No</a:t>
                      </a:r>
                    </a:p>
                  </a:txBody>
                  <a:tcPr anchor="ctr"/>
                </a:tc>
                <a:tc>
                  <a:txBody>
                    <a:bodyPr/>
                    <a:lstStyle/>
                    <a:p>
                      <a:pPr algn="l"/>
                      <a:r>
                        <a:rPr lang="en-US" sz="1000" dirty="0"/>
                        <a:t>2 extra clicks required every time</a:t>
                      </a:r>
                    </a:p>
                  </a:txBody>
                  <a:tcPr anchor="ctr"/>
                </a:tc>
                <a:tc>
                  <a:txBody>
                    <a:bodyPr/>
                    <a:lstStyle/>
                    <a:p>
                      <a:pPr algn="l"/>
                      <a:r>
                        <a:rPr lang="en-US" sz="1000" dirty="0"/>
                        <a:t>None</a:t>
                      </a:r>
                    </a:p>
                  </a:txBody>
                  <a:tcPr anchor="ctr"/>
                </a:tc>
                <a:extLst>
                  <a:ext uri="{0D108BD9-81ED-4DB2-BD59-A6C34878D82A}">
                    <a16:rowId xmlns:a16="http://schemas.microsoft.com/office/drawing/2014/main" val="90385894"/>
                  </a:ext>
                </a:extLst>
              </a:tr>
              <a:tr h="401687">
                <a:tc>
                  <a:txBody>
                    <a:bodyPr/>
                    <a:lstStyle/>
                    <a:p>
                      <a:pPr algn="l"/>
                      <a:r>
                        <a:rPr lang="en-US" sz="1000" dirty="0"/>
                        <a:t>Safari for</a:t>
                      </a:r>
                      <a:r>
                        <a:rPr lang="en-US" sz="1000" baseline="0" dirty="0"/>
                        <a:t> </a:t>
                      </a:r>
                      <a:r>
                        <a:rPr lang="en-US" sz="1000" dirty="0"/>
                        <a:t>Windows</a:t>
                      </a:r>
                    </a:p>
                  </a:txBody>
                  <a:tcPr anchor="ctr"/>
                </a:tc>
                <a:tc>
                  <a:txBody>
                    <a:bodyPr/>
                    <a:lstStyle/>
                    <a:p>
                      <a:pPr algn="l"/>
                      <a:r>
                        <a:rPr lang="en-US" sz="1000" dirty="0"/>
                        <a:t>No</a:t>
                      </a:r>
                    </a:p>
                  </a:txBody>
                  <a:tcPr anchor="ctr"/>
                </a:tc>
                <a:tc>
                  <a:txBody>
                    <a:bodyPr/>
                    <a:lstStyle/>
                    <a:p>
                      <a:pPr algn="l"/>
                      <a:r>
                        <a:rPr lang="en-US" sz="1000" dirty="0"/>
                        <a:t>1 extra click required every time</a:t>
                      </a:r>
                    </a:p>
                  </a:txBody>
                  <a:tcPr anchor="ctr"/>
                </a:tc>
                <a:tc>
                  <a:txBody>
                    <a:bodyPr/>
                    <a:lstStyle/>
                    <a:p>
                      <a:pPr algn="l"/>
                      <a:r>
                        <a:rPr lang="en-US" sz="1000" dirty="0"/>
                        <a:t>Safari</a:t>
                      </a:r>
                      <a:r>
                        <a:rPr lang="en-US" sz="1000" baseline="0" dirty="0"/>
                        <a:t> needs to be set as Default Browser to make Oracle work properly.</a:t>
                      </a:r>
                      <a:endParaRPr lang="en-US" sz="1000" dirty="0"/>
                    </a:p>
                  </a:txBody>
                  <a:tcPr anchor="ctr"/>
                </a:tc>
                <a:extLst>
                  <a:ext uri="{0D108BD9-81ED-4DB2-BD59-A6C34878D82A}">
                    <a16:rowId xmlns:a16="http://schemas.microsoft.com/office/drawing/2014/main" val="10005"/>
                  </a:ext>
                </a:extLst>
              </a:tr>
              <a:tr h="401687">
                <a:tc>
                  <a:txBody>
                    <a:bodyPr/>
                    <a:lstStyle/>
                    <a:p>
                      <a:pPr algn="l"/>
                      <a:r>
                        <a:rPr lang="en-US" sz="1000" dirty="0"/>
                        <a:t>Safari</a:t>
                      </a:r>
                      <a:r>
                        <a:rPr lang="en-US" sz="1000" baseline="0" dirty="0"/>
                        <a:t> for Mac</a:t>
                      </a:r>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a:t>
                      </a:r>
                    </a:p>
                  </a:txBody>
                  <a:tcPr anchor="ctr"/>
                </a:tc>
                <a:tc>
                  <a:txBody>
                    <a:bodyPr/>
                    <a:lstStyle/>
                    <a:p>
                      <a:pPr algn="l"/>
                      <a:r>
                        <a:rPr lang="en-US" sz="1000" dirty="0"/>
                        <a:t>Oracle on</a:t>
                      </a:r>
                      <a:r>
                        <a:rPr lang="en-US" sz="1000" baseline="0" dirty="0"/>
                        <a:t> Mac uses plugin mode instead of JWS</a:t>
                      </a:r>
                      <a:endParaRPr lang="en-US" sz="1000" dirty="0"/>
                    </a:p>
                  </a:txBody>
                  <a:tcPr anchor="ctr"/>
                </a:tc>
                <a:tc>
                  <a:txBody>
                    <a:bodyPr/>
                    <a:lstStyle/>
                    <a:p>
                      <a:pPr algn="l"/>
                      <a:r>
                        <a:rPr lang="en-US" sz="1000" dirty="0"/>
                        <a:t>None</a:t>
                      </a:r>
                    </a:p>
                  </a:txBody>
                  <a:tcPr anchor="ct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A4DA9CFF-7A5A-44E6-9C00-431DE67C9994}"/>
              </a:ext>
            </a:extLst>
          </p:cNvPr>
          <p:cNvSpPr txBox="1"/>
          <p:nvPr/>
        </p:nvSpPr>
        <p:spPr>
          <a:xfrm>
            <a:off x="762000" y="5486400"/>
            <a:ext cx="7467600" cy="646331"/>
          </a:xfrm>
          <a:prstGeom prst="rect">
            <a:avLst/>
          </a:prstGeom>
          <a:noFill/>
        </p:spPr>
        <p:txBody>
          <a:bodyPr wrap="square" rtlCol="0">
            <a:spAutoFit/>
          </a:bodyPr>
          <a:lstStyle/>
          <a:p>
            <a:r>
              <a:rPr lang="en-US" dirty="0"/>
              <a:t>If you have questions, please do not hesitate to contact the HUIT Service Desk at 5-7777. </a:t>
            </a:r>
          </a:p>
        </p:txBody>
      </p:sp>
    </p:spTree>
    <p:extLst>
      <p:ext uri="{BB962C8B-B14F-4D97-AF65-F5344CB8AC3E}">
        <p14:creationId xmlns:p14="http://schemas.microsoft.com/office/powerpoint/2010/main" val="178278764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Java Web Start Will Resolve the Problem Below</a:t>
            </a:r>
          </a:p>
        </p:txBody>
      </p:sp>
      <p:sp>
        <p:nvSpPr>
          <p:cNvPr id="3" name="TextBox 2"/>
          <p:cNvSpPr txBox="1"/>
          <p:nvPr/>
        </p:nvSpPr>
        <p:spPr>
          <a:xfrm>
            <a:off x="381000" y="914400"/>
            <a:ext cx="7924800" cy="64633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nSpc>
                <a:spcPct val="100000"/>
              </a:lnSpc>
              <a:spcBef>
                <a:spcPts val="0"/>
              </a:spcBef>
              <a:spcAft>
                <a:spcPts val="0"/>
              </a:spcAft>
            </a:pPr>
            <a:r>
              <a:rPr lang="en-US" dirty="0"/>
              <a:t>Oracle Financials E-Business Suite interacts with browsers through HTML web pages and Oracle Application Framework Forms pages, depending upon what the end user is trying to accomplish.  Currently, forms are opened from the EBS Home page by a Java applet which is launched by the Java Plug-in using a browser that supports plug-ins via the NPAPI protocol (Netscape Plugin Application Programming Interface). Java Plug-in is being phased out.</a:t>
            </a:r>
          </a:p>
          <a:p>
            <a:pPr>
              <a:lnSpc>
                <a:spcPct val="100000"/>
              </a:lnSpc>
              <a:spcBef>
                <a:spcPts val="0"/>
              </a:spcBef>
              <a:spcAft>
                <a:spcPts val="0"/>
              </a:spcAft>
            </a:pPr>
            <a:endParaRPr lang="en-US" dirty="0"/>
          </a:p>
          <a:p>
            <a:pPr>
              <a:lnSpc>
                <a:spcPct val="100000"/>
              </a:lnSpc>
              <a:spcBef>
                <a:spcPts val="0"/>
              </a:spcBef>
              <a:spcAft>
                <a:spcPts val="0"/>
              </a:spcAft>
            </a:pPr>
            <a:r>
              <a:rPr lang="en-US" dirty="0"/>
              <a:t>IE11 and Firefox ESR 52.x (&amp; lower) are the only browsers left which support the existing JRE Plug-in.</a:t>
            </a:r>
          </a:p>
          <a:p>
            <a:pPr>
              <a:lnSpc>
                <a:spcPct val="100000"/>
              </a:lnSpc>
              <a:spcBef>
                <a:spcPts val="0"/>
              </a:spcBef>
              <a:spcAft>
                <a:spcPts val="0"/>
              </a:spcAft>
            </a:pPr>
            <a:endParaRPr lang="en-US" dirty="0"/>
          </a:p>
          <a:p>
            <a:pPr>
              <a:lnSpc>
                <a:spcPct val="100000"/>
              </a:lnSpc>
              <a:spcBef>
                <a:spcPts val="0"/>
              </a:spcBef>
              <a:spcAft>
                <a:spcPts val="0"/>
              </a:spcAft>
            </a:pPr>
            <a:r>
              <a:rPr lang="en-US" dirty="0"/>
              <a:t>Some examples of the E-Business Suite HTML pages are the Home Page, HCOM iProcurement, PCARD, &amp; Vendor Request. These pages will continue to work in modern browsers and are not impacted by this Java Plug-in deprecation and Java Web Start change.</a:t>
            </a:r>
          </a:p>
          <a:p>
            <a:pPr marL="0" indent="0">
              <a:lnSpc>
                <a:spcPct val="100000"/>
              </a:lnSpc>
              <a:spcBef>
                <a:spcPts val="0"/>
              </a:spcBef>
              <a:spcAft>
                <a:spcPts val="0"/>
              </a:spcAft>
              <a:buNone/>
            </a:pPr>
            <a:endParaRPr lang="en-US" dirty="0"/>
          </a:p>
          <a:p>
            <a:pPr>
              <a:lnSpc>
                <a:spcPct val="100000"/>
              </a:lnSpc>
              <a:spcBef>
                <a:spcPts val="0"/>
              </a:spcBef>
              <a:spcAft>
                <a:spcPts val="0"/>
              </a:spcAft>
            </a:pPr>
            <a:r>
              <a:rPr lang="en-US" dirty="0"/>
              <a:t>Firefox ESR 52.x will continue to allow the use of the NPAPI plug-in for Java through May 2018. Future releases of Firefox will not support NPAPI plug-in.</a:t>
            </a:r>
            <a:br>
              <a:rPr lang="en-US" dirty="0"/>
            </a:br>
            <a:br>
              <a:rPr lang="en-US" dirty="0"/>
            </a:br>
            <a:endParaRPr lang="en-US" dirty="0"/>
          </a:p>
        </p:txBody>
      </p:sp>
    </p:spTree>
    <p:extLst>
      <p:ext uri="{BB962C8B-B14F-4D97-AF65-F5344CB8AC3E}">
        <p14:creationId xmlns:p14="http://schemas.microsoft.com/office/powerpoint/2010/main" val="257839896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 with Java Web Start</a:t>
            </a:r>
          </a:p>
        </p:txBody>
      </p:sp>
      <p:sp>
        <p:nvSpPr>
          <p:cNvPr id="3" name="TextBox 2"/>
          <p:cNvSpPr txBox="1"/>
          <p:nvPr/>
        </p:nvSpPr>
        <p:spPr>
          <a:xfrm>
            <a:off x="381000" y="838200"/>
            <a:ext cx="8534400" cy="5661037"/>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r>
              <a:rPr lang="en-US" dirty="0"/>
              <a:t>All common browsers will now work with the Oracle Financials applications. More choices for the users to use a preferred browser.</a:t>
            </a:r>
          </a:p>
          <a:p>
            <a:r>
              <a:rPr lang="en-US" dirty="0"/>
              <a:t>Successfully Tested functionality on the following Browsers</a:t>
            </a:r>
          </a:p>
          <a:p>
            <a:pPr marL="1257300" lvl="2" indent="-342900">
              <a:buFont typeface="Arial" panose="020B0604020202020204" pitchFamily="34" charset="0"/>
              <a:buChar char="•"/>
            </a:pPr>
            <a:r>
              <a:rPr lang="en-US" sz="1600" dirty="0"/>
              <a:t>Internet Explorer 11 for Windows</a:t>
            </a:r>
          </a:p>
          <a:p>
            <a:pPr marL="1257300" lvl="2" indent="-342900">
              <a:buFont typeface="Arial" panose="020B0604020202020204" pitchFamily="34" charset="0"/>
              <a:buChar char="•"/>
            </a:pPr>
            <a:r>
              <a:rPr lang="en-US" sz="1600" dirty="0"/>
              <a:t>Microsoft Edge for Windows</a:t>
            </a:r>
          </a:p>
          <a:p>
            <a:pPr marL="1257300" lvl="2" indent="-342900">
              <a:buFont typeface="Arial" panose="020B0604020202020204" pitchFamily="34" charset="0"/>
              <a:buChar char="•"/>
            </a:pPr>
            <a:r>
              <a:rPr lang="en-US" sz="1600" dirty="0"/>
              <a:t>Google Chrome for Windows</a:t>
            </a:r>
          </a:p>
          <a:p>
            <a:pPr marL="1257300" lvl="2" indent="-342900">
              <a:buFont typeface="Arial" panose="020B0604020202020204" pitchFamily="34" charset="0"/>
              <a:buChar char="•"/>
            </a:pPr>
            <a:r>
              <a:rPr lang="en-US" sz="1600" dirty="0"/>
              <a:t>Firefox ESR 52 &amp; beyond for Windows</a:t>
            </a:r>
            <a:endParaRPr lang="en-US" sz="1600" b="0" dirty="0"/>
          </a:p>
          <a:p>
            <a:pPr marL="1257300" lvl="2" indent="-342900">
              <a:buFont typeface="Arial" panose="020B0604020202020204" pitchFamily="34" charset="0"/>
              <a:buChar char="•"/>
            </a:pPr>
            <a:r>
              <a:rPr lang="en-US" sz="1600" dirty="0"/>
              <a:t>Safari for Windows</a:t>
            </a:r>
          </a:p>
          <a:p>
            <a:pPr marL="1257300" lvl="2" indent="-342900">
              <a:buFont typeface="Arial" panose="020B0604020202020204" pitchFamily="34" charset="0"/>
              <a:buChar char="•"/>
            </a:pPr>
            <a:r>
              <a:rPr lang="en-US" sz="1600" dirty="0"/>
              <a:t>Please Note: Safari on the Mac will continue to work with the Java Plug-in (Oracle is still working on a solution for the Mac)</a:t>
            </a:r>
          </a:p>
          <a:p>
            <a:pPr marL="1257300" lvl="2" indent="-342900">
              <a:buFont typeface="Arial" panose="020B0604020202020204" pitchFamily="34" charset="0"/>
              <a:buChar char="•"/>
            </a:pPr>
            <a:endParaRPr lang="en-US" sz="1200" b="0" dirty="0"/>
          </a:p>
          <a:p>
            <a:pPr>
              <a:lnSpc>
                <a:spcPct val="100000"/>
              </a:lnSpc>
              <a:spcBef>
                <a:spcPts val="0"/>
              </a:spcBef>
              <a:spcAft>
                <a:spcPts val="0"/>
              </a:spcAft>
            </a:pPr>
            <a:r>
              <a:rPr lang="en-US" dirty="0"/>
              <a:t>In most of the browsers Oracle Forms will open either seamlessly or with a one time single click or one extra click.  Browser specific behavior is available in following slides.</a:t>
            </a:r>
          </a:p>
          <a:p>
            <a:pPr>
              <a:spcBef>
                <a:spcPts val="300"/>
              </a:spcBef>
              <a:spcAft>
                <a:spcPts val="300"/>
              </a:spcAft>
            </a:pPr>
            <a:r>
              <a:rPr lang="en-US" dirty="0"/>
              <a:t>Drill down from Java Forms to HTML pages will appear somewhat different.</a:t>
            </a:r>
          </a:p>
          <a:p>
            <a:pPr>
              <a:spcBef>
                <a:spcPts val="300"/>
              </a:spcBef>
              <a:spcAft>
                <a:spcPts val="300"/>
              </a:spcAft>
            </a:pPr>
            <a:r>
              <a:rPr lang="en-US" dirty="0"/>
              <a:t>Only one form session of Oracle Financials per Environment can be open at a time.</a:t>
            </a:r>
          </a:p>
        </p:txBody>
      </p:sp>
    </p:spTree>
    <p:extLst>
      <p:ext uri="{BB962C8B-B14F-4D97-AF65-F5344CB8AC3E}">
        <p14:creationId xmlns:p14="http://schemas.microsoft.com/office/powerpoint/2010/main" val="157940860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3" name="TextBox 2"/>
          <p:cNvSpPr txBox="1"/>
          <p:nvPr/>
        </p:nvSpPr>
        <p:spPr>
          <a:xfrm>
            <a:off x="228600" y="1083368"/>
            <a:ext cx="8763000" cy="98488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With Java Web Start, Oracle gives you the flexibility to close the HTML Page and continue working in Oracle Forms whereas in today’s world Oracle Forms are closed as soon as you close the HTML Browser page.</a:t>
            </a:r>
            <a:endParaRPr lang="en-US" sz="1400" dirty="0"/>
          </a:p>
        </p:txBody>
      </p:sp>
      <p:pic>
        <p:nvPicPr>
          <p:cNvPr id="4" name="Picture 3"/>
          <p:cNvPicPr>
            <a:picLocks noChangeAspect="1"/>
          </p:cNvPicPr>
          <p:nvPr/>
        </p:nvPicPr>
        <p:blipFill>
          <a:blip r:embed="rId2"/>
          <a:stretch>
            <a:fillRect/>
          </a:stretch>
        </p:blipFill>
        <p:spPr>
          <a:xfrm>
            <a:off x="1905000" y="2451362"/>
            <a:ext cx="5410200" cy="3656256"/>
          </a:xfrm>
          <a:prstGeom prst="rect">
            <a:avLst/>
          </a:prstGeom>
        </p:spPr>
      </p:pic>
    </p:spTree>
    <p:extLst>
      <p:ext uri="{BB962C8B-B14F-4D97-AF65-F5344CB8AC3E}">
        <p14:creationId xmlns:p14="http://schemas.microsoft.com/office/powerpoint/2010/main" val="412206866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3" name="TextBox 2"/>
          <p:cNvSpPr txBox="1"/>
          <p:nvPr/>
        </p:nvSpPr>
        <p:spPr>
          <a:xfrm>
            <a:off x="228600" y="1083368"/>
            <a:ext cx="8763000" cy="8156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 – contd.</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Close the Oracle Home Page Browser.</a:t>
            </a:r>
          </a:p>
        </p:txBody>
      </p:sp>
      <p:pic>
        <p:nvPicPr>
          <p:cNvPr id="5" name="Picture 4"/>
          <p:cNvPicPr>
            <a:picLocks noChangeAspect="1"/>
          </p:cNvPicPr>
          <p:nvPr/>
        </p:nvPicPr>
        <p:blipFill>
          <a:blip r:embed="rId2"/>
          <a:stretch>
            <a:fillRect/>
          </a:stretch>
        </p:blipFill>
        <p:spPr>
          <a:xfrm>
            <a:off x="1030951" y="2133600"/>
            <a:ext cx="6893849" cy="4226787"/>
          </a:xfrm>
          <a:prstGeom prst="rect">
            <a:avLst/>
          </a:prstGeom>
        </p:spPr>
      </p:pic>
    </p:spTree>
    <p:extLst>
      <p:ext uri="{BB962C8B-B14F-4D97-AF65-F5344CB8AC3E}">
        <p14:creationId xmlns:p14="http://schemas.microsoft.com/office/powerpoint/2010/main" val="196014718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4500" y="2133600"/>
            <a:ext cx="5791200" cy="4521436"/>
          </a:xfrm>
          <a:prstGeom prst="rect">
            <a:avLst/>
          </a:prstGeom>
        </p:spPr>
      </p:pic>
      <p:sp>
        <p:nvSpPr>
          <p:cNvPr id="10"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11" name="TextBox 10"/>
          <p:cNvSpPr txBox="1"/>
          <p:nvPr/>
        </p:nvSpPr>
        <p:spPr>
          <a:xfrm>
            <a:off x="228600" y="1083368"/>
            <a:ext cx="8763000" cy="8156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 – contd.</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You can still do tasks in Oracle Forms like Data Entry, Viewing Output/Log of Concurrent Requests etc.</a:t>
            </a:r>
          </a:p>
        </p:txBody>
      </p:sp>
    </p:spTree>
    <p:extLst>
      <p:ext uri="{BB962C8B-B14F-4D97-AF65-F5344CB8AC3E}">
        <p14:creationId xmlns:p14="http://schemas.microsoft.com/office/powerpoint/2010/main" val="363773387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113668"/>
            <a:ext cx="7696200" cy="3240208"/>
          </a:xfrm>
          <a:prstGeom prst="rect">
            <a:avLst/>
          </a:prstGeom>
        </p:spPr>
      </p:pic>
      <p:sp>
        <p:nvSpPr>
          <p:cNvPr id="6"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8" name="TextBox 7"/>
          <p:cNvSpPr txBox="1"/>
          <p:nvPr/>
        </p:nvSpPr>
        <p:spPr>
          <a:xfrm>
            <a:off x="228600" y="1083368"/>
            <a:ext cx="8763000" cy="984885"/>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HTML &amp; Forms Independence – contd.</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However you cannot navigate back to an Oracle HTML responsibility like iProcurement - an error message will be received as shown below.</a:t>
            </a:r>
          </a:p>
        </p:txBody>
      </p:sp>
    </p:spTree>
    <p:extLst>
      <p:ext uri="{BB962C8B-B14F-4D97-AF65-F5344CB8AC3E}">
        <p14:creationId xmlns:p14="http://schemas.microsoft.com/office/powerpoint/2010/main" val="293924971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7467600"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B51E34"/>
                </a:solidFill>
              </a:rPr>
              <a:t>What is Changing</a:t>
            </a:r>
          </a:p>
        </p:txBody>
      </p:sp>
      <p:sp>
        <p:nvSpPr>
          <p:cNvPr id="8" name="TextBox 7"/>
          <p:cNvSpPr txBox="1"/>
          <p:nvPr/>
        </p:nvSpPr>
        <p:spPr>
          <a:xfrm>
            <a:off x="228600" y="1083368"/>
            <a:ext cx="8763000" cy="815608"/>
          </a:xfrm>
          <a:prstGeom prst="rect">
            <a:avLst/>
          </a:prstGeom>
          <a:noFill/>
        </p:spPr>
        <p:txBody>
          <a:bodyPr wrap="square" rtlCol="0">
            <a:spAutoFit/>
          </a:bodyPr>
          <a:lstStyle>
            <a:defPPr>
              <a:defRPr lang="en-US"/>
            </a:defPPr>
            <a:lvl1pPr marL="285750" indent="-285750">
              <a:lnSpc>
                <a:spcPct val="130000"/>
              </a:lnSpc>
              <a:spcBef>
                <a:spcPts val="600"/>
              </a:spcBef>
              <a:spcAft>
                <a:spcPts val="600"/>
              </a:spcAft>
              <a:buClr>
                <a:schemeClr val="accent6"/>
              </a:buClr>
              <a:buSzPct val="150000"/>
              <a:buFont typeface="Wingdings" panose="05000000000000000000" pitchFamily="2" charset="2"/>
              <a:buChar char="§"/>
            </a:lvl1pPr>
          </a:lstStyle>
          <a:p>
            <a:pPr algn="just">
              <a:lnSpc>
                <a:spcPct val="100000"/>
              </a:lnSpc>
              <a:spcBef>
                <a:spcPts val="0"/>
              </a:spcBef>
              <a:spcAft>
                <a:spcPts val="0"/>
              </a:spcAft>
            </a:pPr>
            <a:r>
              <a:rPr lang="en-US" dirty="0">
                <a:solidFill>
                  <a:srgbClr val="B51E34"/>
                </a:solidFill>
              </a:rPr>
              <a:t>Elimination of Extra Browser Tabs</a:t>
            </a:r>
          </a:p>
          <a:p>
            <a:pPr marL="0" indent="0" algn="just">
              <a:lnSpc>
                <a:spcPct val="100000"/>
              </a:lnSpc>
              <a:spcBef>
                <a:spcPts val="0"/>
              </a:spcBef>
              <a:spcAft>
                <a:spcPts val="0"/>
              </a:spcAft>
              <a:buNone/>
            </a:pPr>
            <a:endParaRPr lang="en-US" dirty="0"/>
          </a:p>
          <a:p>
            <a:pPr marL="742950" lvl="1" indent="-285750">
              <a:lnSpc>
                <a:spcPct val="100000"/>
              </a:lnSpc>
              <a:buFont typeface="Arial" panose="020B0604020202020204" pitchFamily="34" charset="0"/>
              <a:buChar char="•"/>
            </a:pPr>
            <a:r>
              <a:rPr lang="en-US" sz="1100" dirty="0"/>
              <a:t>After Java Web Start users will not see the extra Java browser tabs which are shown in the screenshots below.</a:t>
            </a:r>
          </a:p>
        </p:txBody>
      </p:sp>
      <p:pic>
        <p:nvPicPr>
          <p:cNvPr id="5" name="Picture 4"/>
          <p:cNvPicPr>
            <a:picLocks noChangeAspect="1"/>
          </p:cNvPicPr>
          <p:nvPr/>
        </p:nvPicPr>
        <p:blipFill>
          <a:blip r:embed="rId2"/>
          <a:stretch>
            <a:fillRect/>
          </a:stretch>
        </p:blipFill>
        <p:spPr>
          <a:xfrm>
            <a:off x="5243005" y="2397514"/>
            <a:ext cx="2453196" cy="1935022"/>
          </a:xfrm>
          <a:prstGeom prst="rect">
            <a:avLst/>
          </a:prstGeom>
        </p:spPr>
      </p:pic>
      <p:pic>
        <p:nvPicPr>
          <p:cNvPr id="7" name="Picture 6"/>
          <p:cNvPicPr>
            <a:picLocks noChangeAspect="1"/>
          </p:cNvPicPr>
          <p:nvPr/>
        </p:nvPicPr>
        <p:blipFill>
          <a:blip r:embed="rId3"/>
          <a:stretch>
            <a:fillRect/>
          </a:stretch>
        </p:blipFill>
        <p:spPr>
          <a:xfrm>
            <a:off x="1034248" y="2397514"/>
            <a:ext cx="3318029" cy="1261738"/>
          </a:xfrm>
          <a:prstGeom prst="rect">
            <a:avLst/>
          </a:prstGeom>
        </p:spPr>
      </p:pic>
      <p:pic>
        <p:nvPicPr>
          <p:cNvPr id="9" name="Picture 8"/>
          <p:cNvPicPr>
            <a:picLocks noChangeAspect="1"/>
          </p:cNvPicPr>
          <p:nvPr/>
        </p:nvPicPr>
        <p:blipFill>
          <a:blip r:embed="rId4"/>
          <a:stretch>
            <a:fillRect/>
          </a:stretch>
        </p:blipFill>
        <p:spPr>
          <a:xfrm>
            <a:off x="1070498" y="4656750"/>
            <a:ext cx="3790060" cy="2216046"/>
          </a:xfrm>
          <a:prstGeom prst="rect">
            <a:avLst/>
          </a:prstGeom>
        </p:spPr>
      </p:pic>
      <p:sp>
        <p:nvSpPr>
          <p:cNvPr id="10" name="TextBox 9"/>
          <p:cNvSpPr txBox="1"/>
          <p:nvPr/>
        </p:nvSpPr>
        <p:spPr>
          <a:xfrm>
            <a:off x="1070498" y="1926193"/>
            <a:ext cx="1910179" cy="461665"/>
          </a:xfrm>
          <a:prstGeom prst="rect">
            <a:avLst/>
          </a:prstGeom>
          <a:noFill/>
        </p:spPr>
        <p:txBody>
          <a:bodyPr wrap="square" rtlCol="0">
            <a:spAutoFit/>
          </a:bodyPr>
          <a:lstStyle/>
          <a:p>
            <a:r>
              <a:rPr lang="en-US" sz="1200" dirty="0"/>
              <a:t>Firefox Example</a:t>
            </a:r>
          </a:p>
          <a:p>
            <a:r>
              <a:rPr lang="en-US" sz="1200" dirty="0"/>
              <a:t>=============</a:t>
            </a:r>
          </a:p>
        </p:txBody>
      </p:sp>
      <p:sp>
        <p:nvSpPr>
          <p:cNvPr id="11" name="TextBox 10"/>
          <p:cNvSpPr txBox="1"/>
          <p:nvPr/>
        </p:nvSpPr>
        <p:spPr>
          <a:xfrm>
            <a:off x="1070498" y="4129076"/>
            <a:ext cx="2129902" cy="461665"/>
          </a:xfrm>
          <a:prstGeom prst="rect">
            <a:avLst/>
          </a:prstGeom>
          <a:noFill/>
        </p:spPr>
        <p:txBody>
          <a:bodyPr wrap="square" rtlCol="0">
            <a:spAutoFit/>
          </a:bodyPr>
          <a:lstStyle/>
          <a:p>
            <a:r>
              <a:rPr lang="en-US" sz="1200" dirty="0"/>
              <a:t>Internet Explorer Example</a:t>
            </a:r>
          </a:p>
          <a:p>
            <a:r>
              <a:rPr lang="en-US" sz="1200" dirty="0"/>
              <a:t>=====================</a:t>
            </a:r>
          </a:p>
        </p:txBody>
      </p:sp>
    </p:spTree>
    <p:extLst>
      <p:ext uri="{BB962C8B-B14F-4D97-AF65-F5344CB8AC3E}">
        <p14:creationId xmlns:p14="http://schemas.microsoft.com/office/powerpoint/2010/main" val="264333407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xmlns:p14="http://schemas.microsoft.com/office/powerpoint/2010/main" spd="slow">
        <p:split dir="in"/>
      </p:transition>
    </mc:Fallback>
  </mc:AlternateContent>
</p:sld>
</file>

<file path=ppt/theme/theme1.xml><?xml version="1.0" encoding="utf-8"?>
<a:theme xmlns:a="http://schemas.openxmlformats.org/drawingml/2006/main" name="HUIT PPT Template 1.13.12">
  <a:themeElements>
    <a:clrScheme name="HPAC_Powerpoint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
      <a:clrScheme name="HPAC_Powerpoint 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HPAC_Powerpoint 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
      <a:clrScheme name="HPAC_Powerpoint 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HPAC_Powerpoint 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HPAC_Powerpoint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clrMap bg1="lt1" tx1="dk1" bg2="lt2" tx2="dk2" accent1="accent1" accent2="accent2" accent3="accent3" accent4="accent4" accent5="accent5" accent6="accent6" hlink="hlink" folHlink="folHlink"/>
    </a:extraClrScheme>
    <a:extraClrScheme>
      <a:clrScheme name="HPAC_Powerpoint 6">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293352"/>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UIT Closing Thank you Slide">
  <a:themeElements>
    <a:clrScheme name="Harvard Email">
      <a:dk1>
        <a:srgbClr val="1E1E1E"/>
      </a:dk1>
      <a:lt1>
        <a:srgbClr val="FFFFFF"/>
      </a:lt1>
      <a:dk2>
        <a:srgbClr val="293352"/>
      </a:dk2>
      <a:lt2>
        <a:srgbClr val="F3F3F1"/>
      </a:lt2>
      <a:accent1>
        <a:srgbClr val="4E84C4"/>
      </a:accent1>
      <a:accent2>
        <a:srgbClr val="A51C30"/>
      </a:accent2>
      <a:accent3>
        <a:srgbClr val="52854C"/>
      </a:accent3>
      <a:accent4>
        <a:srgbClr val="C3D7A4"/>
      </a:accent4>
      <a:accent5>
        <a:srgbClr val="8C8179"/>
      </a:accent5>
      <a:accent6>
        <a:srgbClr val="8996A0"/>
      </a:accent6>
      <a:hlink>
        <a:srgbClr val="BAC5C6"/>
      </a:hlink>
      <a:folHlink>
        <a:srgbClr val="DE7008"/>
      </a:folHlink>
    </a:clrScheme>
    <a:fontScheme name="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Thank you Slide 1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Thank you Slide 13">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52854C"/>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4">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A51C30"/>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clrMap bg1="lt1" tx1="dk1" bg2="lt2" tx2="dk2" accent1="accent1" accent2="accent2" accent3="accent3" accent4="accent4" accent5="accent5" accent6="accent6" hlink="hlink" folHlink="folHlink"/>
    </a:extraClrScheme>
    <a:extraClrScheme>
      <a:clrScheme name="Closing Thank you Slide 16">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293352"/>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PAC TITLE 5">
    <a:dk1>
      <a:srgbClr val="000000"/>
    </a:dk1>
    <a:lt1>
      <a:srgbClr val="FFFFFF"/>
    </a:lt1>
    <a:dk2>
      <a:srgbClr val="A51C30"/>
    </a:dk2>
    <a:lt2>
      <a:srgbClr val="BAC5C6"/>
    </a:lt2>
    <a:accent1>
      <a:srgbClr val="8996A0"/>
    </a:accent1>
    <a:accent2>
      <a:srgbClr val="A51C30"/>
    </a:accent2>
    <a:accent3>
      <a:srgbClr val="FFFFFF"/>
    </a:accent3>
    <a:accent4>
      <a:srgbClr val="000000"/>
    </a:accent4>
    <a:accent5>
      <a:srgbClr val="C4C9CD"/>
    </a:accent5>
    <a:accent6>
      <a:srgbClr val="95182A"/>
    </a:accent6>
    <a:hlink>
      <a:srgbClr val="E87D1E"/>
    </a:hlink>
    <a:folHlink>
      <a:srgbClr val="4E84C4"/>
    </a:folHlink>
  </a:clrScheme>
</a:themeOverride>
</file>

<file path=docProps/app.xml><?xml version="1.0" encoding="utf-8"?>
<Properties xmlns="http://schemas.openxmlformats.org/officeDocument/2006/extended-properties" xmlns:vt="http://schemas.openxmlformats.org/officeDocument/2006/docPropsVTypes">
  <Template>HUIT PPT Template 1.13.12</Template>
  <TotalTime>29415</TotalTime>
  <Words>1782</Words>
  <Application>Microsoft Office PowerPoint</Application>
  <PresentationFormat>On-screen Show (4:3)</PresentationFormat>
  <Paragraphs>203</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Wingdings</vt:lpstr>
      <vt:lpstr>HUIT PPT Template 1.13.12</vt:lpstr>
      <vt:lpstr>HUIT Closing Thank you Slide</vt:lpstr>
      <vt:lpstr>Java Web Start The New Way to Open Oracle Financials Form Applications  </vt:lpstr>
      <vt:lpstr>What is Java Web Start</vt:lpstr>
      <vt:lpstr>Java Web Start Will Resolve the Problem Below</vt:lpstr>
      <vt:lpstr>What is Changing with Java Web Start</vt:lpstr>
      <vt:lpstr>What is Changing</vt:lpstr>
      <vt:lpstr>What is Changing</vt:lpstr>
      <vt:lpstr>What is Changing</vt:lpstr>
      <vt:lpstr>What is Changing</vt:lpstr>
      <vt:lpstr>What is Changing</vt:lpstr>
      <vt:lpstr>PowerPoint Presentation</vt:lpstr>
      <vt:lpstr>PowerPoint Presentation</vt:lpstr>
      <vt:lpstr>PowerPoint Presentation</vt:lpstr>
      <vt:lpstr>PowerPoint Presentation</vt:lpstr>
      <vt:lpstr>PowerPoint Presentation</vt:lpstr>
      <vt:lpstr>What is Changing </vt:lpstr>
      <vt:lpstr>Browser Behavior – IE11 with Windows</vt:lpstr>
      <vt:lpstr>Browser Behavior – IE11 – contd.</vt:lpstr>
      <vt:lpstr>Browser Behavior – IE11 – contd.</vt:lpstr>
      <vt:lpstr>Browser Behavior – IE11 – contd.</vt:lpstr>
      <vt:lpstr>Browser Behavior – IE11 – contd.</vt:lpstr>
      <vt:lpstr>Browser Behavior – IE11 – contd.</vt:lpstr>
      <vt:lpstr>Browser Behavior – Microsoft Edge with Windows</vt:lpstr>
      <vt:lpstr>Browser Behavior – Microsoft Edge – contd.</vt:lpstr>
      <vt:lpstr>Browser Behavior – Chrome with Windows</vt:lpstr>
      <vt:lpstr>Browser Behavior – Firefox (ESR Release) with Windows</vt:lpstr>
      <vt:lpstr>Browser Behavior – Firefox (ESR Release) – contd.</vt:lpstr>
      <vt:lpstr>Browser Behavior – Safari with Windows</vt:lpstr>
      <vt:lpstr>Browser Behavior – Safari with Mac</vt:lpstr>
      <vt:lpstr>Browser Behavior Summary</vt:lpstr>
    </vt:vector>
  </TitlesOfParts>
  <Company>Fujitsu America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Financials Platform Upgrade</dc:title>
  <dc:creator>Windows User</dc:creator>
  <cp:lastModifiedBy>Rocco, Christopher</cp:lastModifiedBy>
  <cp:revision>416</cp:revision>
  <cp:lastPrinted>2011-10-20T20:28:29Z</cp:lastPrinted>
  <dcterms:created xsi:type="dcterms:W3CDTF">2016-07-15T17:35:09Z</dcterms:created>
  <dcterms:modified xsi:type="dcterms:W3CDTF">2018-04-11T13:52:57Z</dcterms:modified>
</cp:coreProperties>
</file>